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4" r:id="rId3"/>
    <p:sldId id="263" r:id="rId4"/>
    <p:sldId id="262" r:id="rId5"/>
    <p:sldId id="256" r:id="rId6"/>
    <p:sldId id="265" r:id="rId7"/>
    <p:sldId id="259" r:id="rId8"/>
    <p:sldId id="266" r:id="rId9"/>
    <p:sldId id="260" r:id="rId10"/>
    <p:sldId id="267" r:id="rId11"/>
    <p:sldId id="272" r:id="rId12"/>
    <p:sldId id="261" r:id="rId13"/>
    <p:sldId id="268" r:id="rId14"/>
    <p:sldId id="271" r:id="rId15"/>
    <p:sldId id="258" r:id="rId16"/>
    <p:sldId id="269" r:id="rId17"/>
    <p:sldId id="270" r:id="rId1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6632"/>
    <a:srgbClr val="1B160B"/>
    <a:srgbClr val="9C49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8" d="100"/>
          <a:sy n="108" d="100"/>
        </p:scale>
        <p:origin x="170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8B5BB2D-4367-4117-AE27-4AD01BB99CB5}"/>
              </a:ext>
            </a:extLst>
          </p:cNvPr>
          <p:cNvSpPr>
            <a:spLocks noGrp="1"/>
          </p:cNvSpPr>
          <p:nvPr>
            <p:ph type="dt" sz="half" idx="10"/>
          </p:nvPr>
        </p:nvSpPr>
        <p:spPr/>
        <p:txBody>
          <a:bodyPr/>
          <a:lstStyle>
            <a:lvl1pPr>
              <a:defRPr/>
            </a:lvl1pPr>
          </a:lstStyle>
          <a:p>
            <a:pPr>
              <a:defRPr/>
            </a:pPr>
            <a:fld id="{FEBC4E51-D60B-4434-A88A-CADDCDCDF49D}"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D44626CD-E0BB-4CBC-B56A-806C5AB454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D59E6F-C2E3-4316-BE87-B78C7A31C7E2}"/>
              </a:ext>
            </a:extLst>
          </p:cNvPr>
          <p:cNvSpPr>
            <a:spLocks noGrp="1"/>
          </p:cNvSpPr>
          <p:nvPr>
            <p:ph type="sldNum" sz="quarter" idx="12"/>
          </p:nvPr>
        </p:nvSpPr>
        <p:spPr/>
        <p:txBody>
          <a:bodyPr/>
          <a:lstStyle>
            <a:lvl1pPr>
              <a:defRPr/>
            </a:lvl1pPr>
          </a:lstStyle>
          <a:p>
            <a:fld id="{8459B8FA-DADF-4AD7-A285-7EBE3CDE6F10}" type="slidenum">
              <a:rPr lang="en-US" altLang="en-US"/>
              <a:pPr/>
              <a:t>‹#›</a:t>
            </a:fld>
            <a:endParaRPr lang="en-US" altLang="en-US"/>
          </a:p>
        </p:txBody>
      </p:sp>
    </p:spTree>
    <p:extLst>
      <p:ext uri="{BB962C8B-B14F-4D97-AF65-F5344CB8AC3E}">
        <p14:creationId xmlns:p14="http://schemas.microsoft.com/office/powerpoint/2010/main" val="3486626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21B8FB-9AF7-4D72-852C-BEF3FFB98695}"/>
              </a:ext>
            </a:extLst>
          </p:cNvPr>
          <p:cNvSpPr>
            <a:spLocks noGrp="1"/>
          </p:cNvSpPr>
          <p:nvPr>
            <p:ph type="dt" sz="half" idx="10"/>
          </p:nvPr>
        </p:nvSpPr>
        <p:spPr/>
        <p:txBody>
          <a:bodyPr/>
          <a:lstStyle>
            <a:lvl1pPr>
              <a:defRPr/>
            </a:lvl1pPr>
          </a:lstStyle>
          <a:p>
            <a:pPr>
              <a:defRPr/>
            </a:pPr>
            <a:fld id="{4F208157-E8F8-49D9-B9E8-EAC03558C9F7}"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4C25A244-4084-4CFB-8331-10792544ED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965F5D-7F64-4327-A086-B37733338365}"/>
              </a:ext>
            </a:extLst>
          </p:cNvPr>
          <p:cNvSpPr>
            <a:spLocks noGrp="1"/>
          </p:cNvSpPr>
          <p:nvPr>
            <p:ph type="sldNum" sz="quarter" idx="12"/>
          </p:nvPr>
        </p:nvSpPr>
        <p:spPr/>
        <p:txBody>
          <a:bodyPr/>
          <a:lstStyle>
            <a:lvl1pPr>
              <a:defRPr/>
            </a:lvl1pPr>
          </a:lstStyle>
          <a:p>
            <a:fld id="{7BE5D83D-84EA-4DC3-9A4A-97B0F4245DD7}" type="slidenum">
              <a:rPr lang="en-US" altLang="en-US"/>
              <a:pPr/>
              <a:t>‹#›</a:t>
            </a:fld>
            <a:endParaRPr lang="en-US" altLang="en-US"/>
          </a:p>
        </p:txBody>
      </p:sp>
    </p:spTree>
    <p:extLst>
      <p:ext uri="{BB962C8B-B14F-4D97-AF65-F5344CB8AC3E}">
        <p14:creationId xmlns:p14="http://schemas.microsoft.com/office/powerpoint/2010/main" val="255243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B4031D-25C5-43D2-8A23-4439FD813A18}"/>
              </a:ext>
            </a:extLst>
          </p:cNvPr>
          <p:cNvSpPr>
            <a:spLocks noGrp="1"/>
          </p:cNvSpPr>
          <p:nvPr>
            <p:ph type="dt" sz="half" idx="10"/>
          </p:nvPr>
        </p:nvSpPr>
        <p:spPr/>
        <p:txBody>
          <a:bodyPr/>
          <a:lstStyle>
            <a:lvl1pPr>
              <a:defRPr/>
            </a:lvl1pPr>
          </a:lstStyle>
          <a:p>
            <a:pPr>
              <a:defRPr/>
            </a:pPr>
            <a:fld id="{D617A128-3B38-4DE5-8780-E3B1241AC772}"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099EB177-C40A-4E5D-BEF8-975C5C93E8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6DF106-55FA-461E-817B-00847BA02845}"/>
              </a:ext>
            </a:extLst>
          </p:cNvPr>
          <p:cNvSpPr>
            <a:spLocks noGrp="1"/>
          </p:cNvSpPr>
          <p:nvPr>
            <p:ph type="sldNum" sz="quarter" idx="12"/>
          </p:nvPr>
        </p:nvSpPr>
        <p:spPr/>
        <p:txBody>
          <a:bodyPr/>
          <a:lstStyle>
            <a:lvl1pPr>
              <a:defRPr/>
            </a:lvl1pPr>
          </a:lstStyle>
          <a:p>
            <a:fld id="{5DBC8C5E-02D9-4D18-B212-CFB086E5AECF}" type="slidenum">
              <a:rPr lang="en-US" altLang="en-US"/>
              <a:pPr/>
              <a:t>‹#›</a:t>
            </a:fld>
            <a:endParaRPr lang="en-US" altLang="en-US"/>
          </a:p>
        </p:txBody>
      </p:sp>
    </p:spTree>
    <p:extLst>
      <p:ext uri="{BB962C8B-B14F-4D97-AF65-F5344CB8AC3E}">
        <p14:creationId xmlns:p14="http://schemas.microsoft.com/office/powerpoint/2010/main" val="173276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C36DD2-F79D-4356-96C8-5AEB6E7474E9}"/>
              </a:ext>
            </a:extLst>
          </p:cNvPr>
          <p:cNvSpPr>
            <a:spLocks noGrp="1"/>
          </p:cNvSpPr>
          <p:nvPr>
            <p:ph type="dt" sz="half" idx="10"/>
          </p:nvPr>
        </p:nvSpPr>
        <p:spPr/>
        <p:txBody>
          <a:bodyPr/>
          <a:lstStyle>
            <a:lvl1pPr>
              <a:defRPr/>
            </a:lvl1pPr>
          </a:lstStyle>
          <a:p>
            <a:pPr>
              <a:defRPr/>
            </a:pPr>
            <a:fld id="{03D31079-8213-448E-9379-862A1237F07C}"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D325BFF0-03FD-498C-BCDC-526B4F8254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682AFB-F1E9-48F9-9494-896ED3A488FD}"/>
              </a:ext>
            </a:extLst>
          </p:cNvPr>
          <p:cNvSpPr>
            <a:spLocks noGrp="1"/>
          </p:cNvSpPr>
          <p:nvPr>
            <p:ph type="sldNum" sz="quarter" idx="12"/>
          </p:nvPr>
        </p:nvSpPr>
        <p:spPr/>
        <p:txBody>
          <a:bodyPr/>
          <a:lstStyle>
            <a:lvl1pPr>
              <a:defRPr/>
            </a:lvl1pPr>
          </a:lstStyle>
          <a:p>
            <a:fld id="{D8DFE8F7-7CC3-47F5-86BA-8647C2E799CB}" type="slidenum">
              <a:rPr lang="en-US" altLang="en-US"/>
              <a:pPr/>
              <a:t>‹#›</a:t>
            </a:fld>
            <a:endParaRPr lang="en-US" altLang="en-US"/>
          </a:p>
        </p:txBody>
      </p:sp>
    </p:spTree>
    <p:extLst>
      <p:ext uri="{BB962C8B-B14F-4D97-AF65-F5344CB8AC3E}">
        <p14:creationId xmlns:p14="http://schemas.microsoft.com/office/powerpoint/2010/main" val="393262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1C5B2C3-D38C-4C4C-8CC7-D2D7345C4332}"/>
              </a:ext>
            </a:extLst>
          </p:cNvPr>
          <p:cNvSpPr>
            <a:spLocks noGrp="1"/>
          </p:cNvSpPr>
          <p:nvPr>
            <p:ph type="dt" sz="half" idx="10"/>
          </p:nvPr>
        </p:nvSpPr>
        <p:spPr/>
        <p:txBody>
          <a:bodyPr/>
          <a:lstStyle>
            <a:lvl1pPr>
              <a:defRPr/>
            </a:lvl1pPr>
          </a:lstStyle>
          <a:p>
            <a:pPr>
              <a:defRPr/>
            </a:pPr>
            <a:fld id="{EF3A7F00-B4D2-4E1D-A710-F7FDE3B7FD80}"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6E60DD12-D304-4C95-8637-F71D23EE0D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2B79BE-7BCD-4FE3-A06D-D3D7640382D4}"/>
              </a:ext>
            </a:extLst>
          </p:cNvPr>
          <p:cNvSpPr>
            <a:spLocks noGrp="1"/>
          </p:cNvSpPr>
          <p:nvPr>
            <p:ph type="sldNum" sz="quarter" idx="12"/>
          </p:nvPr>
        </p:nvSpPr>
        <p:spPr/>
        <p:txBody>
          <a:bodyPr/>
          <a:lstStyle>
            <a:lvl1pPr>
              <a:defRPr/>
            </a:lvl1pPr>
          </a:lstStyle>
          <a:p>
            <a:fld id="{6CA2AAEF-EFB6-48E1-AD0F-E0289101AB36}" type="slidenum">
              <a:rPr lang="en-US" altLang="en-US"/>
              <a:pPr/>
              <a:t>‹#›</a:t>
            </a:fld>
            <a:endParaRPr lang="en-US" altLang="en-US"/>
          </a:p>
        </p:txBody>
      </p:sp>
    </p:spTree>
    <p:extLst>
      <p:ext uri="{BB962C8B-B14F-4D97-AF65-F5344CB8AC3E}">
        <p14:creationId xmlns:p14="http://schemas.microsoft.com/office/powerpoint/2010/main" val="279299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1AD1C8F-24F0-4C72-AEE7-F98DC6F21A70}"/>
              </a:ext>
            </a:extLst>
          </p:cNvPr>
          <p:cNvSpPr>
            <a:spLocks noGrp="1"/>
          </p:cNvSpPr>
          <p:nvPr>
            <p:ph type="dt" sz="half" idx="10"/>
          </p:nvPr>
        </p:nvSpPr>
        <p:spPr/>
        <p:txBody>
          <a:bodyPr/>
          <a:lstStyle>
            <a:lvl1pPr>
              <a:defRPr/>
            </a:lvl1pPr>
          </a:lstStyle>
          <a:p>
            <a:pPr>
              <a:defRPr/>
            </a:pPr>
            <a:fld id="{D99F9481-BA29-4239-AC4C-F2E6C721DE7C}" type="datetimeFigureOut">
              <a:rPr lang="en-US" altLang="en-US"/>
              <a:pPr>
                <a:defRPr/>
              </a:pPr>
              <a:t>11/5/2021</a:t>
            </a:fld>
            <a:endParaRPr lang="en-US" altLang="en-US"/>
          </a:p>
        </p:txBody>
      </p:sp>
      <p:sp>
        <p:nvSpPr>
          <p:cNvPr id="6" name="Footer Placeholder 4">
            <a:extLst>
              <a:ext uri="{FF2B5EF4-FFF2-40B4-BE49-F238E27FC236}">
                <a16:creationId xmlns:a16="http://schemas.microsoft.com/office/drawing/2014/main" id="{CA7EBBD4-4564-4EBB-BD32-98A54FFC47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9BB216-A8FE-4689-B475-1A59E092BF3D}"/>
              </a:ext>
            </a:extLst>
          </p:cNvPr>
          <p:cNvSpPr>
            <a:spLocks noGrp="1"/>
          </p:cNvSpPr>
          <p:nvPr>
            <p:ph type="sldNum" sz="quarter" idx="12"/>
          </p:nvPr>
        </p:nvSpPr>
        <p:spPr/>
        <p:txBody>
          <a:bodyPr/>
          <a:lstStyle>
            <a:lvl1pPr>
              <a:defRPr/>
            </a:lvl1pPr>
          </a:lstStyle>
          <a:p>
            <a:fld id="{B3A5CA06-1524-4D73-B0E7-CA5AFF5F35E3}" type="slidenum">
              <a:rPr lang="en-US" altLang="en-US"/>
              <a:pPr/>
              <a:t>‹#›</a:t>
            </a:fld>
            <a:endParaRPr lang="en-US" altLang="en-US"/>
          </a:p>
        </p:txBody>
      </p:sp>
    </p:spTree>
    <p:extLst>
      <p:ext uri="{BB962C8B-B14F-4D97-AF65-F5344CB8AC3E}">
        <p14:creationId xmlns:p14="http://schemas.microsoft.com/office/powerpoint/2010/main" val="235819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E00E36C6-586B-45D3-A7D9-ABE92D77F623}"/>
              </a:ext>
            </a:extLst>
          </p:cNvPr>
          <p:cNvSpPr>
            <a:spLocks noGrp="1"/>
          </p:cNvSpPr>
          <p:nvPr>
            <p:ph type="dt" sz="half" idx="10"/>
          </p:nvPr>
        </p:nvSpPr>
        <p:spPr/>
        <p:txBody>
          <a:bodyPr/>
          <a:lstStyle>
            <a:lvl1pPr>
              <a:defRPr/>
            </a:lvl1pPr>
          </a:lstStyle>
          <a:p>
            <a:pPr>
              <a:defRPr/>
            </a:pPr>
            <a:fld id="{39FE2053-0FD8-4A77-9B15-41588EBC9AB6}" type="datetimeFigureOut">
              <a:rPr lang="en-US" altLang="en-US"/>
              <a:pPr>
                <a:defRPr/>
              </a:pPr>
              <a:t>11/5/2021</a:t>
            </a:fld>
            <a:endParaRPr lang="en-US" altLang="en-US"/>
          </a:p>
        </p:txBody>
      </p:sp>
      <p:sp>
        <p:nvSpPr>
          <p:cNvPr id="8" name="Footer Placeholder 4">
            <a:extLst>
              <a:ext uri="{FF2B5EF4-FFF2-40B4-BE49-F238E27FC236}">
                <a16:creationId xmlns:a16="http://schemas.microsoft.com/office/drawing/2014/main" id="{AAE88102-D9DF-4C1B-9043-A0125165E9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35FA735-8AD2-4C25-A3F9-B4467E69ADB0}"/>
              </a:ext>
            </a:extLst>
          </p:cNvPr>
          <p:cNvSpPr>
            <a:spLocks noGrp="1"/>
          </p:cNvSpPr>
          <p:nvPr>
            <p:ph type="sldNum" sz="quarter" idx="12"/>
          </p:nvPr>
        </p:nvSpPr>
        <p:spPr/>
        <p:txBody>
          <a:bodyPr/>
          <a:lstStyle>
            <a:lvl1pPr>
              <a:defRPr/>
            </a:lvl1pPr>
          </a:lstStyle>
          <a:p>
            <a:fld id="{28F669D7-5E09-4754-AFFF-92E84249F4B6}" type="slidenum">
              <a:rPr lang="en-US" altLang="en-US"/>
              <a:pPr/>
              <a:t>‹#›</a:t>
            </a:fld>
            <a:endParaRPr lang="en-US" altLang="en-US"/>
          </a:p>
        </p:txBody>
      </p:sp>
    </p:spTree>
    <p:extLst>
      <p:ext uri="{BB962C8B-B14F-4D97-AF65-F5344CB8AC3E}">
        <p14:creationId xmlns:p14="http://schemas.microsoft.com/office/powerpoint/2010/main" val="244370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056BB8A8-3F32-433A-B5B6-57CF4758653A}"/>
              </a:ext>
            </a:extLst>
          </p:cNvPr>
          <p:cNvSpPr>
            <a:spLocks noGrp="1"/>
          </p:cNvSpPr>
          <p:nvPr>
            <p:ph type="dt" sz="half" idx="10"/>
          </p:nvPr>
        </p:nvSpPr>
        <p:spPr/>
        <p:txBody>
          <a:bodyPr/>
          <a:lstStyle>
            <a:lvl1pPr>
              <a:defRPr/>
            </a:lvl1pPr>
          </a:lstStyle>
          <a:p>
            <a:pPr>
              <a:defRPr/>
            </a:pPr>
            <a:fld id="{3D23E519-EFE6-4015-A0DC-B578DCF4C72B}" type="datetimeFigureOut">
              <a:rPr lang="en-US" altLang="en-US"/>
              <a:pPr>
                <a:defRPr/>
              </a:pPr>
              <a:t>11/5/2021</a:t>
            </a:fld>
            <a:endParaRPr lang="en-US" altLang="en-US"/>
          </a:p>
        </p:txBody>
      </p:sp>
      <p:sp>
        <p:nvSpPr>
          <p:cNvPr id="4" name="Footer Placeholder 4">
            <a:extLst>
              <a:ext uri="{FF2B5EF4-FFF2-40B4-BE49-F238E27FC236}">
                <a16:creationId xmlns:a16="http://schemas.microsoft.com/office/drawing/2014/main" id="{44C1F28D-DFDC-4C9A-B4B8-18537A363CB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9062C00-AB9D-47C4-B8FE-86CE0932E5EF}"/>
              </a:ext>
            </a:extLst>
          </p:cNvPr>
          <p:cNvSpPr>
            <a:spLocks noGrp="1"/>
          </p:cNvSpPr>
          <p:nvPr>
            <p:ph type="sldNum" sz="quarter" idx="12"/>
          </p:nvPr>
        </p:nvSpPr>
        <p:spPr/>
        <p:txBody>
          <a:bodyPr/>
          <a:lstStyle>
            <a:lvl1pPr>
              <a:defRPr/>
            </a:lvl1pPr>
          </a:lstStyle>
          <a:p>
            <a:fld id="{1D859ADC-A099-4FF9-9D59-AC7A084FACFE}" type="slidenum">
              <a:rPr lang="en-US" altLang="en-US"/>
              <a:pPr/>
              <a:t>‹#›</a:t>
            </a:fld>
            <a:endParaRPr lang="en-US" altLang="en-US"/>
          </a:p>
        </p:txBody>
      </p:sp>
    </p:spTree>
    <p:extLst>
      <p:ext uri="{BB962C8B-B14F-4D97-AF65-F5344CB8AC3E}">
        <p14:creationId xmlns:p14="http://schemas.microsoft.com/office/powerpoint/2010/main" val="413152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1572B7-FB35-4F1B-B0D9-D875D8D0A2D6}"/>
              </a:ext>
            </a:extLst>
          </p:cNvPr>
          <p:cNvSpPr>
            <a:spLocks noGrp="1"/>
          </p:cNvSpPr>
          <p:nvPr>
            <p:ph type="dt" sz="half" idx="10"/>
          </p:nvPr>
        </p:nvSpPr>
        <p:spPr/>
        <p:txBody>
          <a:bodyPr/>
          <a:lstStyle>
            <a:lvl1pPr>
              <a:defRPr/>
            </a:lvl1pPr>
          </a:lstStyle>
          <a:p>
            <a:pPr>
              <a:defRPr/>
            </a:pPr>
            <a:fld id="{BB0E0878-A9CA-42F1-A1FC-BC54106838FE}" type="datetimeFigureOut">
              <a:rPr lang="en-US" altLang="en-US"/>
              <a:pPr>
                <a:defRPr/>
              </a:pPr>
              <a:t>11/5/2021</a:t>
            </a:fld>
            <a:endParaRPr lang="en-US" altLang="en-US"/>
          </a:p>
        </p:txBody>
      </p:sp>
      <p:sp>
        <p:nvSpPr>
          <p:cNvPr id="3" name="Footer Placeholder 4">
            <a:extLst>
              <a:ext uri="{FF2B5EF4-FFF2-40B4-BE49-F238E27FC236}">
                <a16:creationId xmlns:a16="http://schemas.microsoft.com/office/drawing/2014/main" id="{5DFCB216-6514-499C-8563-78882CDECD5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49F3E93-9CD8-46E8-8EF6-E49098859020}"/>
              </a:ext>
            </a:extLst>
          </p:cNvPr>
          <p:cNvSpPr>
            <a:spLocks noGrp="1"/>
          </p:cNvSpPr>
          <p:nvPr>
            <p:ph type="sldNum" sz="quarter" idx="12"/>
          </p:nvPr>
        </p:nvSpPr>
        <p:spPr/>
        <p:txBody>
          <a:bodyPr/>
          <a:lstStyle>
            <a:lvl1pPr>
              <a:defRPr/>
            </a:lvl1pPr>
          </a:lstStyle>
          <a:p>
            <a:fld id="{C64B2463-FCBA-4225-91D4-1C1DF20DCF62}" type="slidenum">
              <a:rPr lang="en-US" altLang="en-US"/>
              <a:pPr/>
              <a:t>‹#›</a:t>
            </a:fld>
            <a:endParaRPr lang="en-US" altLang="en-US"/>
          </a:p>
        </p:txBody>
      </p:sp>
    </p:spTree>
    <p:extLst>
      <p:ext uri="{BB962C8B-B14F-4D97-AF65-F5344CB8AC3E}">
        <p14:creationId xmlns:p14="http://schemas.microsoft.com/office/powerpoint/2010/main" val="389760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4D8D2EAE-2B12-4F23-958B-D349C991624F}"/>
              </a:ext>
            </a:extLst>
          </p:cNvPr>
          <p:cNvSpPr>
            <a:spLocks noGrp="1"/>
          </p:cNvSpPr>
          <p:nvPr>
            <p:ph type="dt" sz="half" idx="10"/>
          </p:nvPr>
        </p:nvSpPr>
        <p:spPr/>
        <p:txBody>
          <a:bodyPr/>
          <a:lstStyle>
            <a:lvl1pPr>
              <a:defRPr/>
            </a:lvl1pPr>
          </a:lstStyle>
          <a:p>
            <a:pPr>
              <a:defRPr/>
            </a:pPr>
            <a:fld id="{3D144914-3C10-4571-A055-3659FBBAF61A}" type="datetimeFigureOut">
              <a:rPr lang="en-US" altLang="en-US"/>
              <a:pPr>
                <a:defRPr/>
              </a:pPr>
              <a:t>11/5/2021</a:t>
            </a:fld>
            <a:endParaRPr lang="en-US" altLang="en-US"/>
          </a:p>
        </p:txBody>
      </p:sp>
      <p:sp>
        <p:nvSpPr>
          <p:cNvPr id="6" name="Footer Placeholder 4">
            <a:extLst>
              <a:ext uri="{FF2B5EF4-FFF2-40B4-BE49-F238E27FC236}">
                <a16:creationId xmlns:a16="http://schemas.microsoft.com/office/drawing/2014/main" id="{834B90F0-1659-441F-B20E-867A66D985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F4D250-3C81-44D1-8D24-50273439B9A4}"/>
              </a:ext>
            </a:extLst>
          </p:cNvPr>
          <p:cNvSpPr>
            <a:spLocks noGrp="1"/>
          </p:cNvSpPr>
          <p:nvPr>
            <p:ph type="sldNum" sz="quarter" idx="12"/>
          </p:nvPr>
        </p:nvSpPr>
        <p:spPr/>
        <p:txBody>
          <a:bodyPr/>
          <a:lstStyle>
            <a:lvl1pPr>
              <a:defRPr/>
            </a:lvl1pPr>
          </a:lstStyle>
          <a:p>
            <a:fld id="{CE437AF9-8F7C-4D3A-987E-831A4A2AE030}" type="slidenum">
              <a:rPr lang="en-US" altLang="en-US"/>
              <a:pPr/>
              <a:t>‹#›</a:t>
            </a:fld>
            <a:endParaRPr lang="en-US" altLang="en-US"/>
          </a:p>
        </p:txBody>
      </p:sp>
    </p:spTree>
    <p:extLst>
      <p:ext uri="{BB962C8B-B14F-4D97-AF65-F5344CB8AC3E}">
        <p14:creationId xmlns:p14="http://schemas.microsoft.com/office/powerpoint/2010/main" val="833381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33C36EE-DFDE-479D-A1B8-34130CD3E176}"/>
              </a:ext>
            </a:extLst>
          </p:cNvPr>
          <p:cNvSpPr>
            <a:spLocks noGrp="1"/>
          </p:cNvSpPr>
          <p:nvPr>
            <p:ph type="dt" sz="half" idx="10"/>
          </p:nvPr>
        </p:nvSpPr>
        <p:spPr/>
        <p:txBody>
          <a:bodyPr/>
          <a:lstStyle>
            <a:lvl1pPr>
              <a:defRPr/>
            </a:lvl1pPr>
          </a:lstStyle>
          <a:p>
            <a:pPr>
              <a:defRPr/>
            </a:pPr>
            <a:fld id="{6AE8395C-C9C5-4F3B-8FD9-2E632C53948C}" type="datetimeFigureOut">
              <a:rPr lang="en-US" altLang="en-US"/>
              <a:pPr>
                <a:defRPr/>
              </a:pPr>
              <a:t>11/5/2021</a:t>
            </a:fld>
            <a:endParaRPr lang="en-US" altLang="en-US"/>
          </a:p>
        </p:txBody>
      </p:sp>
      <p:sp>
        <p:nvSpPr>
          <p:cNvPr id="6" name="Footer Placeholder 4">
            <a:extLst>
              <a:ext uri="{FF2B5EF4-FFF2-40B4-BE49-F238E27FC236}">
                <a16:creationId xmlns:a16="http://schemas.microsoft.com/office/drawing/2014/main" id="{436BBD27-0D2D-49B8-B14B-677DCEB573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F9440-D335-482F-B14A-1D59A85A7E1E}"/>
              </a:ext>
            </a:extLst>
          </p:cNvPr>
          <p:cNvSpPr>
            <a:spLocks noGrp="1"/>
          </p:cNvSpPr>
          <p:nvPr>
            <p:ph type="sldNum" sz="quarter" idx="12"/>
          </p:nvPr>
        </p:nvSpPr>
        <p:spPr/>
        <p:txBody>
          <a:bodyPr/>
          <a:lstStyle>
            <a:lvl1pPr>
              <a:defRPr/>
            </a:lvl1pPr>
          </a:lstStyle>
          <a:p>
            <a:fld id="{55A8E9DD-EEF0-4173-B5B5-8A234231DC38}" type="slidenum">
              <a:rPr lang="en-US" altLang="en-US"/>
              <a:pPr/>
              <a:t>‹#›</a:t>
            </a:fld>
            <a:endParaRPr lang="en-US" altLang="en-US"/>
          </a:p>
        </p:txBody>
      </p:sp>
    </p:spTree>
    <p:extLst>
      <p:ext uri="{BB962C8B-B14F-4D97-AF65-F5344CB8AC3E}">
        <p14:creationId xmlns:p14="http://schemas.microsoft.com/office/powerpoint/2010/main" val="1609427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CC75205-21A6-428D-B2C9-D4BD294A93D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E5BBFF1A-185C-49CC-AD3C-E93B41EA37B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8E72902B-854C-430F-BBD7-8CCD476C64E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E6E0B66D-329E-43B5-A089-5D3A3AD468AB}"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C12D0CFF-E161-419E-B71F-EEC3B1881FF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45B7EEE-143D-49AB-BDD6-78190D8355B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8120B55-6CD7-4B45-BB4E-6183B606886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4CEB0A-A23C-4155-AA93-8D6DEEBB07B4}"/>
              </a:ext>
            </a:extLst>
          </p:cNvPr>
          <p:cNvSpPr/>
          <p:nvPr/>
        </p:nvSpPr>
        <p:spPr>
          <a:xfrm>
            <a:off x="0" y="0"/>
            <a:ext cx="9144000" cy="6858000"/>
          </a:xfrm>
          <a:prstGeom prst="rect">
            <a:avLst/>
          </a:prstGeom>
          <a:solidFill>
            <a:srgbClr val="886632"/>
          </a:solidFill>
          <a:ln>
            <a:solidFill>
              <a:srgbClr val="8866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1" name="Title 1">
            <a:extLst>
              <a:ext uri="{FF2B5EF4-FFF2-40B4-BE49-F238E27FC236}">
                <a16:creationId xmlns:a16="http://schemas.microsoft.com/office/drawing/2014/main" id="{5DF83EA6-30CB-4B47-AA44-A2D413B11FE9}"/>
              </a:ext>
            </a:extLst>
          </p:cNvPr>
          <p:cNvSpPr>
            <a:spLocks noGrp="1"/>
          </p:cNvSpPr>
          <p:nvPr>
            <p:ph type="ctrTitle"/>
          </p:nvPr>
        </p:nvSpPr>
        <p:spPr>
          <a:xfrm>
            <a:off x="287338" y="309563"/>
            <a:ext cx="4940300" cy="339725"/>
          </a:xfrm>
        </p:spPr>
        <p:txBody>
          <a:bodyPr/>
          <a:lstStyle/>
          <a:p>
            <a:pPr algn="l" eaLnBrk="1" hangingPunct="1"/>
            <a:r>
              <a:rPr lang="de-DE" altLang="en-US" sz="3200">
                <a:solidFill>
                  <a:schemeClr val="bg1"/>
                </a:solidFill>
                <a:latin typeface="Arial" panose="020B0604020202020204" pitchFamily="34" charset="0"/>
                <a:cs typeface="Arial" panose="020B0604020202020204" pitchFamily="34" charset="0"/>
              </a:rPr>
              <a:t>ISLAMIC PATTERNS</a:t>
            </a:r>
            <a:endParaRPr lang="en-US" altLang="en-US" sz="320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BD84620-7C72-4E61-A438-65FD0306640E}"/>
              </a:ext>
            </a:extLst>
          </p:cNvPr>
          <p:cNvSpPr>
            <a:spLocks noGrp="1"/>
          </p:cNvSpPr>
          <p:nvPr>
            <p:ph type="subTitle" idx="1"/>
          </p:nvPr>
        </p:nvSpPr>
        <p:spPr>
          <a:xfrm>
            <a:off x="303213" y="779463"/>
            <a:ext cx="4591050" cy="331787"/>
          </a:xfrm>
        </p:spPr>
        <p:txBody>
          <a:bodyPr rtlCol="0">
            <a:normAutofit fontScale="92500" lnSpcReduction="10000"/>
          </a:bodyPr>
          <a:lstStyle/>
          <a:p>
            <a:pPr algn="l" eaLnBrk="1" fontAlgn="auto" hangingPunct="1">
              <a:spcAft>
                <a:spcPts val="0"/>
              </a:spcAft>
              <a:buFont typeface="Arial" charset="0"/>
              <a:buNone/>
              <a:defRPr/>
            </a:pPr>
            <a:r>
              <a:rPr lang="en-US" sz="1800" dirty="0">
                <a:solidFill>
                  <a:schemeClr val="bg1"/>
                </a:solidFill>
                <a:latin typeface="Arial"/>
                <a:ea typeface="+mn-ea"/>
                <a:cs typeface="Arial"/>
              </a:rPr>
              <a:t>AT THE WALLACE COLLECTION</a:t>
            </a:r>
          </a:p>
        </p:txBody>
      </p:sp>
      <p:pic>
        <p:nvPicPr>
          <p:cNvPr id="2053" name="Picture 5" descr="WallaceLogoWhite (transparent).eps">
            <a:extLst>
              <a:ext uri="{FF2B5EF4-FFF2-40B4-BE49-F238E27FC236}">
                <a16:creationId xmlns:a16="http://schemas.microsoft.com/office/drawing/2014/main" id="{2D42E506-1DCA-4A68-B2EC-D7B084EE50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58738"/>
            <a:ext cx="1930400" cy="13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Subtitle 2">
            <a:extLst>
              <a:ext uri="{FF2B5EF4-FFF2-40B4-BE49-F238E27FC236}">
                <a16:creationId xmlns:a16="http://schemas.microsoft.com/office/drawing/2014/main" id="{4FAA7AC7-8530-4998-9AF4-4F7619E3C4FC}"/>
              </a:ext>
            </a:extLst>
          </p:cNvPr>
          <p:cNvSpPr txBox="1">
            <a:spLocks/>
          </p:cNvSpPr>
          <p:nvPr/>
        </p:nvSpPr>
        <p:spPr bwMode="auto">
          <a:xfrm>
            <a:off x="303213" y="1709738"/>
            <a:ext cx="8488362"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US" altLang="en-US" sz="2000" baseline="30000">
                <a:solidFill>
                  <a:srgbClr val="FFFFFF"/>
                </a:solidFill>
                <a:latin typeface="Arial" panose="020B0604020202020204" pitchFamily="34" charset="0"/>
                <a:cs typeface="Arial" panose="020B0604020202020204" pitchFamily="34" charset="0"/>
              </a:rPr>
              <a:t>Islamic art has a strong aesthetic appeal that transcends time and place, as well as differences in languages and culture. It is often considered sacred and made to glorify God (Allah).</a:t>
            </a:r>
          </a:p>
          <a:p>
            <a:pPr eaLnBrk="1" hangingPunct="1">
              <a:buFontTx/>
              <a:buNone/>
            </a:pPr>
            <a:endParaRPr lang="en-US" altLang="en-US" sz="2000" baseline="30000">
              <a:solidFill>
                <a:srgbClr val="FFFFFF"/>
              </a:solidFill>
              <a:latin typeface="Arial" panose="020B0604020202020204" pitchFamily="34" charset="0"/>
              <a:cs typeface="Arial" panose="020B0604020202020204" pitchFamily="34" charset="0"/>
            </a:endParaRPr>
          </a:p>
          <a:p>
            <a:pPr eaLnBrk="1" hangingPunct="1">
              <a:buFontTx/>
              <a:buNone/>
            </a:pPr>
            <a:r>
              <a:rPr lang="en-US" altLang="en-US" sz="2000" baseline="30000">
                <a:solidFill>
                  <a:srgbClr val="FFFFFF"/>
                </a:solidFill>
                <a:latin typeface="Arial" panose="020B0604020202020204" pitchFamily="34" charset="0"/>
                <a:cs typeface="Arial" panose="020B0604020202020204" pitchFamily="34" charset="0"/>
              </a:rPr>
              <a:t>Adorning buildings, manuscripts, and objects, it is traditionally made up of three visual elements: calligraphy, geometry and biomorphic patterns. </a:t>
            </a:r>
          </a:p>
          <a:p>
            <a:pPr eaLnBrk="1" hangingPunct="1">
              <a:buFontTx/>
              <a:buNone/>
            </a:pPr>
            <a:endParaRPr lang="en-US" altLang="en-US" sz="2000" baseline="30000">
              <a:solidFill>
                <a:srgbClr val="FFFFFF"/>
              </a:solidFill>
              <a:latin typeface="Arial" panose="020B0604020202020204" pitchFamily="34" charset="0"/>
              <a:cs typeface="Arial" panose="020B0604020202020204" pitchFamily="34" charset="0"/>
            </a:endParaRPr>
          </a:p>
          <a:p>
            <a:pPr eaLnBrk="1" hangingPunct="1">
              <a:buFontTx/>
              <a:buNone/>
            </a:pPr>
            <a:r>
              <a:rPr lang="en-US" altLang="en-US" sz="2000" baseline="30000">
                <a:solidFill>
                  <a:srgbClr val="FFFFFF"/>
                </a:solidFill>
                <a:latin typeface="Arial" panose="020B0604020202020204" pitchFamily="34" charset="0"/>
                <a:cs typeface="Arial" panose="020B0604020202020204" pitchFamily="34" charset="0"/>
              </a:rPr>
              <a:t>Islamic art has an underlying spirituality which gives it a coherence, regardless of the country or time in which it was created, and provides meaning and essence beyond the physical form.</a:t>
            </a:r>
          </a:p>
          <a:p>
            <a:pPr eaLnBrk="1" hangingPunct="1">
              <a:buFontTx/>
              <a:buNone/>
            </a:pPr>
            <a:endParaRPr lang="en-US" altLang="en-US" sz="2000" baseline="30000">
              <a:solidFill>
                <a:srgbClr val="FFFFFF"/>
              </a:solidFill>
              <a:latin typeface="Arial" panose="020B0604020202020204" pitchFamily="34" charset="0"/>
              <a:cs typeface="Arial" panose="020B0604020202020204" pitchFamily="34" charset="0"/>
            </a:endParaRPr>
          </a:p>
          <a:p>
            <a:pPr eaLnBrk="1" hangingPunct="1">
              <a:buFontTx/>
              <a:buNone/>
            </a:pPr>
            <a:r>
              <a:rPr lang="en-US" altLang="en-US" sz="2000" baseline="30000">
                <a:solidFill>
                  <a:srgbClr val="FFFFFF"/>
                </a:solidFill>
                <a:latin typeface="Arial" panose="020B0604020202020204" pitchFamily="34" charset="0"/>
                <a:cs typeface="Arial" panose="020B0604020202020204" pitchFamily="34" charset="0"/>
              </a:rPr>
              <a:t>As a sacred art, wherever it appears – on the interiors of buildings and designed into the architecture, illuminating manuscripts or on objects such as those in the museum’s collection – its purpose is to invoke contemplation and ultimately remind one of God. Muslims believe that there is no god but God, (the same God that Christians, Jews, and other monotheistic faiths believe in).</a:t>
            </a:r>
          </a:p>
          <a:p>
            <a:pPr eaLnBrk="1" hangingPunct="1">
              <a:buFontTx/>
              <a:buNone/>
            </a:pPr>
            <a:endParaRPr lang="en-US" altLang="en-US" sz="2000" baseline="30000">
              <a:solidFill>
                <a:srgbClr val="FFFFFF"/>
              </a:solidFill>
              <a:latin typeface="Arial" panose="020B0604020202020204" pitchFamily="34" charset="0"/>
              <a:cs typeface="Arial" panose="020B0604020202020204" pitchFamily="34" charset="0"/>
            </a:endParaRPr>
          </a:p>
          <a:p>
            <a:pPr eaLnBrk="1" hangingPunct="1">
              <a:buFontTx/>
              <a:buNone/>
            </a:pPr>
            <a:r>
              <a:rPr lang="en-US" altLang="en-US" sz="2000" baseline="30000">
                <a:solidFill>
                  <a:srgbClr val="FFFFFF"/>
                </a:solidFill>
                <a:latin typeface="Arial" panose="020B0604020202020204" pitchFamily="34" charset="0"/>
                <a:cs typeface="Arial" panose="020B0604020202020204" pitchFamily="34" charset="0"/>
              </a:rPr>
              <a:t>There is a tradition of the Prophet Muhammad, where he says ‘No one will enter Paradise who has an atom’s weight of pride in his heart.’ A man responds, ‘What if a man likes his clothes to look good and his shoes to look good?’. The Prophet said, ‘Allah is beautiful and loves beauty. Pride means denying the truth and looking down on people.’</a:t>
            </a:r>
          </a:p>
          <a:p>
            <a:pPr eaLnBrk="1" hangingPunct="1">
              <a:buFontTx/>
              <a:buNone/>
            </a:pPr>
            <a:endParaRPr lang="en-US" altLang="en-US" sz="2000" baseline="30000">
              <a:solidFill>
                <a:srgbClr val="FFFFFF"/>
              </a:solidFill>
              <a:latin typeface="Arial" panose="020B0604020202020204" pitchFamily="34" charset="0"/>
              <a:cs typeface="Arial" panose="020B0604020202020204" pitchFamily="34" charset="0"/>
            </a:endParaRPr>
          </a:p>
          <a:p>
            <a:pPr eaLnBrk="1" hangingPunct="1">
              <a:buFontTx/>
              <a:buNone/>
            </a:pPr>
            <a:r>
              <a:rPr lang="en-US" altLang="en-US" sz="2000" baseline="30000">
                <a:solidFill>
                  <a:srgbClr val="FFFFFF"/>
                </a:solidFill>
                <a:latin typeface="Arial" panose="020B0604020202020204" pitchFamily="34" charset="0"/>
                <a:cs typeface="Arial" panose="020B0604020202020204" pitchFamily="34" charset="0"/>
              </a:rPr>
              <a:t>The Qur’an encourages people to do everything we can with </a:t>
            </a:r>
            <a:r>
              <a:rPr lang="en-US" altLang="en-US" sz="2000" i="1" baseline="30000">
                <a:solidFill>
                  <a:srgbClr val="FFFFFF"/>
                </a:solidFill>
                <a:latin typeface="Arial" panose="020B0604020202020204" pitchFamily="34" charset="0"/>
                <a:cs typeface="Arial" panose="020B0604020202020204" pitchFamily="34" charset="0"/>
              </a:rPr>
              <a:t>ihsan</a:t>
            </a:r>
            <a:r>
              <a:rPr lang="en-US" altLang="en-US" sz="2000" baseline="30000">
                <a:solidFill>
                  <a:srgbClr val="FFFFFF"/>
                </a:solidFill>
                <a:latin typeface="Arial" panose="020B0604020202020204" pitchFamily="34" charset="0"/>
                <a:cs typeface="Arial" panose="020B0604020202020204" pitchFamily="34" charset="0"/>
              </a:rPr>
              <a:t> – with excellence, and with </a:t>
            </a:r>
            <a:r>
              <a:rPr lang="en-US" altLang="en-US" sz="2000" i="1" baseline="30000">
                <a:solidFill>
                  <a:srgbClr val="FFFFFF"/>
                </a:solidFill>
                <a:latin typeface="Arial" panose="020B0604020202020204" pitchFamily="34" charset="0"/>
                <a:cs typeface="Arial" panose="020B0604020202020204" pitchFamily="34" charset="0"/>
              </a:rPr>
              <a:t>taqwa</a:t>
            </a:r>
            <a:r>
              <a:rPr lang="en-US" altLang="en-US" sz="2000" baseline="30000">
                <a:solidFill>
                  <a:srgbClr val="FFFFFF"/>
                </a:solidFill>
                <a:latin typeface="Arial" panose="020B0604020202020204" pitchFamily="34" charset="0"/>
                <a:cs typeface="Arial" panose="020B0604020202020204" pitchFamily="34" charset="0"/>
              </a:rPr>
              <a:t> – god-consciousness. This includes art, design, architecture, and all aspects of creativity.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A809E3-3FD6-4F81-A3AF-A14272926F8B}"/>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67" name="Title 1">
            <a:extLst>
              <a:ext uri="{FF2B5EF4-FFF2-40B4-BE49-F238E27FC236}">
                <a16:creationId xmlns:a16="http://schemas.microsoft.com/office/drawing/2014/main" id="{D0328DAE-6F31-4366-A729-519354E2CFE8}"/>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11268" name="Subtitle 2">
            <a:extLst>
              <a:ext uri="{FF2B5EF4-FFF2-40B4-BE49-F238E27FC236}">
                <a16:creationId xmlns:a16="http://schemas.microsoft.com/office/drawing/2014/main" id="{7CE48CEB-D5E0-436B-BF5E-9193D34A5039}"/>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11269" name="Title 1">
            <a:extLst>
              <a:ext uri="{FF2B5EF4-FFF2-40B4-BE49-F238E27FC236}">
                <a16:creationId xmlns:a16="http://schemas.microsoft.com/office/drawing/2014/main" id="{3EAEAB16-383A-40DC-8210-E094AED1471F}"/>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aseline="30000">
                <a:solidFill>
                  <a:srgbClr val="886632"/>
                </a:solidFill>
                <a:latin typeface="Arial" panose="020B0604020202020204" pitchFamily="34" charset="0"/>
                <a:cs typeface="Arial" panose="020B0604020202020204" pitchFamily="34" charset="0"/>
              </a:rPr>
              <a:t>DAGGER - 16TH CENTURY</a:t>
            </a:r>
            <a:endParaRPr lang="fr-FR" altLang="en-US" sz="2400" baseline="30000">
              <a:solidFill>
                <a:srgbClr val="886632"/>
              </a:solidFill>
              <a:latin typeface="Arial" panose="020B0604020202020204" pitchFamily="34" charset="0"/>
              <a:cs typeface="Arial" panose="020B0604020202020204" pitchFamily="34" charset="0"/>
            </a:endParaRPr>
          </a:p>
        </p:txBody>
      </p:sp>
      <p:pic>
        <p:nvPicPr>
          <p:cNvPr id="11270" name="Picture 3" descr="A picture containing weapon, knife&#10;&#10;Description automatically generated">
            <a:extLst>
              <a:ext uri="{FF2B5EF4-FFF2-40B4-BE49-F238E27FC236}">
                <a16:creationId xmlns:a16="http://schemas.microsoft.com/office/drawing/2014/main" id="{AFE57230-9FBF-427D-AB9A-D55BB96B5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263" y="892175"/>
            <a:ext cx="4181475"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1F822-F86B-4DE3-8DD1-97DF3648886A}"/>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1" name="Title 1">
            <a:extLst>
              <a:ext uri="{FF2B5EF4-FFF2-40B4-BE49-F238E27FC236}">
                <a16:creationId xmlns:a16="http://schemas.microsoft.com/office/drawing/2014/main" id="{2CBF51DF-987C-469E-A4CF-41F667EAB7DB}"/>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12292" name="Subtitle 2">
            <a:extLst>
              <a:ext uri="{FF2B5EF4-FFF2-40B4-BE49-F238E27FC236}">
                <a16:creationId xmlns:a16="http://schemas.microsoft.com/office/drawing/2014/main" id="{4E78EAB5-494B-4B8E-B5B5-3C5AA3E76901}"/>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12293" name="Title 1">
            <a:extLst>
              <a:ext uri="{FF2B5EF4-FFF2-40B4-BE49-F238E27FC236}">
                <a16:creationId xmlns:a16="http://schemas.microsoft.com/office/drawing/2014/main" id="{4A2001BE-D3DC-41C2-A7B3-1E5DB82868BF}"/>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aseline="30000">
                <a:solidFill>
                  <a:srgbClr val="886632"/>
                </a:solidFill>
                <a:latin typeface="Arial" panose="020B0604020202020204" pitchFamily="34" charset="0"/>
                <a:cs typeface="Arial" panose="020B0604020202020204" pitchFamily="34" charset="0"/>
              </a:rPr>
              <a:t>DAGGER - 16TH CENTURY</a:t>
            </a:r>
            <a:endParaRPr lang="fr-FR" altLang="en-US" sz="2400" baseline="30000">
              <a:solidFill>
                <a:srgbClr val="886632"/>
              </a:solidFill>
              <a:latin typeface="Arial" panose="020B0604020202020204" pitchFamily="34" charset="0"/>
              <a:cs typeface="Arial" panose="020B0604020202020204" pitchFamily="34" charset="0"/>
            </a:endParaRPr>
          </a:p>
        </p:txBody>
      </p:sp>
      <p:pic>
        <p:nvPicPr>
          <p:cNvPr id="12294" name="Picture 2" descr="A picture containing weapon&#10;&#10;Description automatically generated">
            <a:extLst>
              <a:ext uri="{FF2B5EF4-FFF2-40B4-BE49-F238E27FC236}">
                <a16:creationId xmlns:a16="http://schemas.microsoft.com/office/drawing/2014/main" id="{E54B6ECE-2A5D-4DB1-A444-C04F798CE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1089025"/>
            <a:ext cx="3833812"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descr="A picture containing weapon&#10;&#10;Description automatically generated">
            <a:extLst>
              <a:ext uri="{FF2B5EF4-FFF2-40B4-BE49-F238E27FC236}">
                <a16:creationId xmlns:a16="http://schemas.microsoft.com/office/drawing/2014/main" id="{78B7EE3F-305A-42D6-94FD-A24C76CA8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450" y="1089025"/>
            <a:ext cx="39846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image14.tiff">
            <a:extLst>
              <a:ext uri="{FF2B5EF4-FFF2-40B4-BE49-F238E27FC236}">
                <a16:creationId xmlns:a16="http://schemas.microsoft.com/office/drawing/2014/main" id="{23A66D9B-4B05-4D23-B3E2-2890EFDD97A7}"/>
              </a:ext>
            </a:extLst>
          </p:cNvPr>
          <p:cNvPicPr>
            <a:picLocks noChangeAspect="1"/>
          </p:cNvPicPr>
          <p:nvPr/>
        </p:nvPicPr>
        <p:blipFill>
          <a:blip r:embed="rId2">
            <a:extLst>
              <a:ext uri="{28A0092B-C50C-407E-A947-70E740481C1C}">
                <a14:useLocalDpi xmlns:a14="http://schemas.microsoft.com/office/drawing/2010/main" val="0"/>
              </a:ext>
            </a:extLst>
          </a:blip>
          <a:srcRect l="1794" t="8495" b="8707"/>
          <a:stretch>
            <a:fillRect/>
          </a:stretch>
        </p:blipFill>
        <p:spPr bwMode="auto">
          <a:xfrm>
            <a:off x="1978025" y="890588"/>
            <a:ext cx="4822825"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62489BE-A3FD-47B3-8B5C-D630A928901D}"/>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316" name="Title 1">
            <a:extLst>
              <a:ext uri="{FF2B5EF4-FFF2-40B4-BE49-F238E27FC236}">
                <a16:creationId xmlns:a16="http://schemas.microsoft.com/office/drawing/2014/main" id="{F87C7814-8928-4F55-9E4F-14193FD838F4}"/>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13317" name="Subtitle 2">
            <a:extLst>
              <a:ext uri="{FF2B5EF4-FFF2-40B4-BE49-F238E27FC236}">
                <a16:creationId xmlns:a16="http://schemas.microsoft.com/office/drawing/2014/main" id="{08CA72D7-DC74-4416-8AB0-6A9BCE08FF7A}"/>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13318" name="TextBox 13">
            <a:extLst>
              <a:ext uri="{FF2B5EF4-FFF2-40B4-BE49-F238E27FC236}">
                <a16:creationId xmlns:a16="http://schemas.microsoft.com/office/drawing/2014/main" id="{A35C48A4-C73F-49CC-9BBB-FFDEAE1C5F22}"/>
              </a:ext>
            </a:extLst>
          </p:cNvPr>
          <p:cNvSpPr txBox="1">
            <a:spLocks noChangeArrowheads="1"/>
          </p:cNvSpPr>
          <p:nvPr/>
        </p:nvSpPr>
        <p:spPr bwMode="auto">
          <a:xfrm>
            <a:off x="1400175" y="4724400"/>
            <a:ext cx="2298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p:txBody>
      </p:sp>
      <p:sp>
        <p:nvSpPr>
          <p:cNvPr id="13319" name="Title 1">
            <a:extLst>
              <a:ext uri="{FF2B5EF4-FFF2-40B4-BE49-F238E27FC236}">
                <a16:creationId xmlns:a16="http://schemas.microsoft.com/office/drawing/2014/main" id="{EC0144CC-29E8-4DDD-AD68-F9D64A7BAEC4}"/>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aseline="30000">
                <a:solidFill>
                  <a:srgbClr val="886632"/>
                </a:solidFill>
                <a:latin typeface="Arial" panose="020B0604020202020204" pitchFamily="34" charset="0"/>
                <a:cs typeface="Arial" panose="020B0604020202020204" pitchFamily="34" charset="0"/>
              </a:rPr>
              <a:t>DAGGER - 15TH CENTURY</a:t>
            </a:r>
            <a:endParaRPr lang="fr-FR" altLang="en-US" sz="2400" baseline="30000">
              <a:solidFill>
                <a:srgbClr val="886632"/>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84C0C71D-C111-452D-A5B7-474E45AF7BE0}"/>
              </a:ext>
            </a:extLst>
          </p:cNvPr>
          <p:cNvGrpSpPr>
            <a:grpSpLocks/>
          </p:cNvGrpSpPr>
          <p:nvPr/>
        </p:nvGrpSpPr>
        <p:grpSpPr bwMode="auto">
          <a:xfrm>
            <a:off x="0" y="4592638"/>
            <a:ext cx="4389438" cy="1147762"/>
            <a:chOff x="-1" y="4592637"/>
            <a:chExt cx="4389368" cy="1147325"/>
          </a:xfrm>
        </p:grpSpPr>
        <p:sp>
          <p:nvSpPr>
            <p:cNvPr id="13" name="Rectangle 12">
              <a:extLst>
                <a:ext uri="{FF2B5EF4-FFF2-40B4-BE49-F238E27FC236}">
                  <a16:creationId xmlns:a16="http://schemas.microsoft.com/office/drawing/2014/main" id="{EF3C3185-B6EF-47E9-A0DB-03DCF372E8D1}"/>
                </a:ext>
              </a:extLst>
            </p:cNvPr>
            <p:cNvSpPr/>
            <p:nvPr/>
          </p:nvSpPr>
          <p:spPr bwMode="auto">
            <a:xfrm>
              <a:off x="-1" y="4592637"/>
              <a:ext cx="4389368" cy="1147325"/>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322" name="TextBox 14">
              <a:extLst>
                <a:ext uri="{FF2B5EF4-FFF2-40B4-BE49-F238E27FC236}">
                  <a16:creationId xmlns:a16="http://schemas.microsoft.com/office/drawing/2014/main" id="{AFCA9E1E-61DD-4EC4-ACBA-CB949E7EA77C}"/>
                </a:ext>
              </a:extLst>
            </p:cNvPr>
            <p:cNvSpPr txBox="1">
              <a:spLocks noChangeArrowheads="1"/>
            </p:cNvSpPr>
            <p:nvPr/>
          </p:nvSpPr>
          <p:spPr bwMode="auto">
            <a:xfrm>
              <a:off x="206332" y="4716193"/>
              <a:ext cx="1190679" cy="101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MATERIALS</a:t>
              </a:r>
            </a:p>
            <a:p>
              <a:pPr algn="r" eaLnBrk="1" hangingPunct="1">
                <a:spcBef>
                  <a:spcPct val="0"/>
                </a:spcBef>
                <a:buFontTx/>
                <a:buNone/>
              </a:pPr>
              <a:r>
                <a:rPr lang="en-GB"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PLACE</a:t>
              </a:r>
            </a:p>
            <a:p>
              <a:pPr algn="r" eaLnBrk="1" hangingPunct="1">
                <a:spcBef>
                  <a:spcPct val="0"/>
                </a:spcBef>
                <a:buFontTx/>
                <a:buNone/>
              </a:pPr>
              <a:r>
                <a:rPr lang="pl-PL" altLang="en-US" sz="1800" baseline="30000">
                  <a:solidFill>
                    <a:srgbClr val="FFFFFF"/>
                  </a:solidFill>
                </a:rPr>
                <a:t>MAKER</a:t>
              </a:r>
            </a:p>
          </p:txBody>
        </p:sp>
        <p:sp>
          <p:nvSpPr>
            <p:cNvPr id="13323" name="TextBox 13">
              <a:extLst>
                <a:ext uri="{FF2B5EF4-FFF2-40B4-BE49-F238E27FC236}">
                  <a16:creationId xmlns:a16="http://schemas.microsoft.com/office/drawing/2014/main" id="{82561E68-2DB9-49A6-90E7-42BDD403451A}"/>
                </a:ext>
              </a:extLst>
            </p:cNvPr>
            <p:cNvSpPr txBox="1">
              <a:spLocks noChangeArrowheads="1"/>
            </p:cNvSpPr>
            <p:nvPr/>
          </p:nvSpPr>
          <p:spPr bwMode="auto">
            <a:xfrm>
              <a:off x="1400918" y="4724299"/>
              <a:ext cx="2988449" cy="101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Late 15th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Steel, gold, chalcedony, paste, bitumen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8.5 cm blade length</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Iran or Central Asia</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B5CA87-08E3-4196-B11F-18CE6461DB93}"/>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39" name="Title 1">
            <a:extLst>
              <a:ext uri="{FF2B5EF4-FFF2-40B4-BE49-F238E27FC236}">
                <a16:creationId xmlns:a16="http://schemas.microsoft.com/office/drawing/2014/main" id="{5AA6A99C-506D-44EE-B924-A2C0F843CCCE}"/>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14340" name="Subtitle 2">
            <a:extLst>
              <a:ext uri="{FF2B5EF4-FFF2-40B4-BE49-F238E27FC236}">
                <a16:creationId xmlns:a16="http://schemas.microsoft.com/office/drawing/2014/main" id="{D933A1AD-8839-4AB0-A338-BA21143FEF6E}"/>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14341" name="TextBox 13">
            <a:extLst>
              <a:ext uri="{FF2B5EF4-FFF2-40B4-BE49-F238E27FC236}">
                <a16:creationId xmlns:a16="http://schemas.microsoft.com/office/drawing/2014/main" id="{E73381CC-A788-4C44-BC74-F6A03E795A2B}"/>
              </a:ext>
            </a:extLst>
          </p:cNvPr>
          <p:cNvSpPr txBox="1">
            <a:spLocks noChangeArrowheads="1"/>
          </p:cNvSpPr>
          <p:nvPr/>
        </p:nvSpPr>
        <p:spPr bwMode="auto">
          <a:xfrm>
            <a:off x="1400175" y="4724400"/>
            <a:ext cx="2298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p:txBody>
      </p:sp>
      <p:sp>
        <p:nvSpPr>
          <p:cNvPr id="14342" name="Title 1">
            <a:extLst>
              <a:ext uri="{FF2B5EF4-FFF2-40B4-BE49-F238E27FC236}">
                <a16:creationId xmlns:a16="http://schemas.microsoft.com/office/drawing/2014/main" id="{7BAC2DAA-E9BA-4B2C-9BB8-58F4CA71077B}"/>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aseline="30000">
                <a:solidFill>
                  <a:srgbClr val="886632"/>
                </a:solidFill>
                <a:latin typeface="Arial" panose="020B0604020202020204" pitchFamily="34" charset="0"/>
                <a:cs typeface="Arial" panose="020B0604020202020204" pitchFamily="34" charset="0"/>
              </a:rPr>
              <a:t>DAGGER - 15TH CENTURY</a:t>
            </a:r>
            <a:endParaRPr lang="fr-FR" altLang="en-US" sz="2400" baseline="30000">
              <a:solidFill>
                <a:srgbClr val="886632"/>
              </a:solidFill>
              <a:latin typeface="Arial" panose="020B0604020202020204" pitchFamily="34" charset="0"/>
              <a:cs typeface="Arial" panose="020B0604020202020204" pitchFamily="34" charset="0"/>
            </a:endParaRPr>
          </a:p>
        </p:txBody>
      </p:sp>
      <p:pic>
        <p:nvPicPr>
          <p:cNvPr id="14343" name="Picture 10" descr="Text&#10;&#10;Description automatically generated">
            <a:extLst>
              <a:ext uri="{FF2B5EF4-FFF2-40B4-BE49-F238E27FC236}">
                <a16:creationId xmlns:a16="http://schemas.microsoft.com/office/drawing/2014/main" id="{8268F30A-56E1-4DCC-B4B5-CEDAFB2F0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915988"/>
            <a:ext cx="7445375"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A2AD2F-2103-40B8-AFF2-78F39E34BEFC}"/>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363" name="Title 1">
            <a:extLst>
              <a:ext uri="{FF2B5EF4-FFF2-40B4-BE49-F238E27FC236}">
                <a16:creationId xmlns:a16="http://schemas.microsoft.com/office/drawing/2014/main" id="{657BC27D-2C42-415A-AFC4-EC7CE7800F9E}"/>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15364" name="Subtitle 2">
            <a:extLst>
              <a:ext uri="{FF2B5EF4-FFF2-40B4-BE49-F238E27FC236}">
                <a16:creationId xmlns:a16="http://schemas.microsoft.com/office/drawing/2014/main" id="{B62BD018-D9D9-42C8-8551-787E42E50222}"/>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15365" name="TextBox 13">
            <a:extLst>
              <a:ext uri="{FF2B5EF4-FFF2-40B4-BE49-F238E27FC236}">
                <a16:creationId xmlns:a16="http://schemas.microsoft.com/office/drawing/2014/main" id="{8EDF0CD0-3ABC-4301-8B30-EC048D2E0B91}"/>
              </a:ext>
            </a:extLst>
          </p:cNvPr>
          <p:cNvSpPr txBox="1">
            <a:spLocks noChangeArrowheads="1"/>
          </p:cNvSpPr>
          <p:nvPr/>
        </p:nvSpPr>
        <p:spPr bwMode="auto">
          <a:xfrm>
            <a:off x="1400175" y="4724400"/>
            <a:ext cx="2298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p:txBody>
      </p:sp>
      <p:sp>
        <p:nvSpPr>
          <p:cNvPr id="15366" name="Title 1">
            <a:extLst>
              <a:ext uri="{FF2B5EF4-FFF2-40B4-BE49-F238E27FC236}">
                <a16:creationId xmlns:a16="http://schemas.microsoft.com/office/drawing/2014/main" id="{C07C5E62-32F6-426D-85F0-F26242BEC3EA}"/>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aseline="30000">
                <a:solidFill>
                  <a:srgbClr val="886632"/>
                </a:solidFill>
                <a:latin typeface="Arial" panose="020B0604020202020204" pitchFamily="34" charset="0"/>
                <a:cs typeface="Arial" panose="020B0604020202020204" pitchFamily="34" charset="0"/>
              </a:rPr>
              <a:t>DAGGER - 15TH CENTURY</a:t>
            </a:r>
            <a:endParaRPr lang="fr-FR" altLang="en-US" sz="2400" baseline="30000">
              <a:solidFill>
                <a:srgbClr val="886632"/>
              </a:solidFill>
              <a:latin typeface="Arial" panose="020B0604020202020204" pitchFamily="34" charset="0"/>
              <a:cs typeface="Arial" panose="020B0604020202020204" pitchFamily="34" charset="0"/>
            </a:endParaRPr>
          </a:p>
        </p:txBody>
      </p:sp>
      <p:pic>
        <p:nvPicPr>
          <p:cNvPr id="15367" name="Picture 2">
            <a:extLst>
              <a:ext uri="{FF2B5EF4-FFF2-40B4-BE49-F238E27FC236}">
                <a16:creationId xmlns:a16="http://schemas.microsoft.com/office/drawing/2014/main" id="{425620B5-C536-4F1E-89AA-339D858EB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835150"/>
            <a:ext cx="27305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5" descr="A picture containing ceramic ware&#10;&#10;Description automatically generated">
            <a:extLst>
              <a:ext uri="{FF2B5EF4-FFF2-40B4-BE49-F238E27FC236}">
                <a16:creationId xmlns:a16="http://schemas.microsoft.com/office/drawing/2014/main" id="{CDF895D9-DBF9-4E6B-A342-1460B860E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587"/>
          <a:stretch>
            <a:fillRect/>
          </a:stretch>
        </p:blipFill>
        <p:spPr bwMode="auto">
          <a:xfrm>
            <a:off x="3238500" y="1835150"/>
            <a:ext cx="26670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7" descr="A picture containing wall, decorative&#10;&#10;Description automatically generated">
            <a:extLst>
              <a:ext uri="{FF2B5EF4-FFF2-40B4-BE49-F238E27FC236}">
                <a16:creationId xmlns:a16="http://schemas.microsoft.com/office/drawing/2014/main" id="{AD4B3BDD-06FE-4366-BDC7-CE7CF21E9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528"/>
          <a:stretch>
            <a:fillRect/>
          </a:stretch>
        </p:blipFill>
        <p:spPr bwMode="auto">
          <a:xfrm>
            <a:off x="257175" y="1835150"/>
            <a:ext cx="27305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image11.jpeg">
            <a:extLst>
              <a:ext uri="{FF2B5EF4-FFF2-40B4-BE49-F238E27FC236}">
                <a16:creationId xmlns:a16="http://schemas.microsoft.com/office/drawing/2014/main" id="{7C1A4E8E-B426-419E-9439-341BC1D69080}"/>
              </a:ext>
            </a:extLst>
          </p:cNvPr>
          <p:cNvPicPr>
            <a:picLocks noChangeAspect="1"/>
          </p:cNvPicPr>
          <p:nvPr/>
        </p:nvPicPr>
        <p:blipFill>
          <a:blip r:embed="rId2">
            <a:extLst>
              <a:ext uri="{28A0092B-C50C-407E-A947-70E740481C1C}">
                <a14:useLocalDpi xmlns:a14="http://schemas.microsoft.com/office/drawing/2010/main" val="0"/>
              </a:ext>
            </a:extLst>
          </a:blip>
          <a:srcRect l="18990" t="2003" r="20107"/>
          <a:stretch>
            <a:fillRect/>
          </a:stretch>
        </p:blipFill>
        <p:spPr bwMode="auto">
          <a:xfrm>
            <a:off x="1844675" y="915988"/>
            <a:ext cx="26035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45C2F25-1000-4EDF-8B86-944CC007496A}"/>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388" name="Title 1">
            <a:extLst>
              <a:ext uri="{FF2B5EF4-FFF2-40B4-BE49-F238E27FC236}">
                <a16:creationId xmlns:a16="http://schemas.microsoft.com/office/drawing/2014/main" id="{CE1999D1-A9DF-49A5-B848-E1A2DA400CF0}"/>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16389" name="Subtitle 2">
            <a:extLst>
              <a:ext uri="{FF2B5EF4-FFF2-40B4-BE49-F238E27FC236}">
                <a16:creationId xmlns:a16="http://schemas.microsoft.com/office/drawing/2014/main" id="{19BA75BB-65DC-4FF3-88EA-8353CFB973D6}"/>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FABD85F0-18D0-4BA6-8C16-B649A9283FE3}"/>
              </a:ext>
            </a:extLst>
          </p:cNvPr>
          <p:cNvGrpSpPr>
            <a:grpSpLocks/>
          </p:cNvGrpSpPr>
          <p:nvPr/>
        </p:nvGrpSpPr>
        <p:grpSpPr bwMode="auto">
          <a:xfrm>
            <a:off x="0" y="4592638"/>
            <a:ext cx="3673475" cy="1147762"/>
            <a:chOff x="0" y="4592638"/>
            <a:chExt cx="3674246" cy="1147351"/>
          </a:xfrm>
        </p:grpSpPr>
        <p:sp>
          <p:nvSpPr>
            <p:cNvPr id="13" name="Rectangle 12">
              <a:extLst>
                <a:ext uri="{FF2B5EF4-FFF2-40B4-BE49-F238E27FC236}">
                  <a16:creationId xmlns:a16="http://schemas.microsoft.com/office/drawing/2014/main" id="{A918C385-A93D-4D28-B5A1-736A8ADD0B8E}"/>
                </a:ext>
              </a:extLst>
            </p:cNvPr>
            <p:cNvSpPr/>
            <p:nvPr/>
          </p:nvSpPr>
          <p:spPr bwMode="auto">
            <a:xfrm>
              <a:off x="0" y="4592638"/>
              <a:ext cx="2824756" cy="1147351"/>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394" name="TextBox 13">
              <a:extLst>
                <a:ext uri="{FF2B5EF4-FFF2-40B4-BE49-F238E27FC236}">
                  <a16:creationId xmlns:a16="http://schemas.microsoft.com/office/drawing/2014/main" id="{A5C34BC5-96E7-4D17-A84D-ED0E2924A967}"/>
                </a:ext>
              </a:extLst>
            </p:cNvPr>
            <p:cNvSpPr txBox="1">
              <a:spLocks noChangeArrowheads="1"/>
            </p:cNvSpPr>
            <p:nvPr/>
          </p:nvSpPr>
          <p:spPr bwMode="auto">
            <a:xfrm>
              <a:off x="1401212" y="4724303"/>
              <a:ext cx="2273034" cy="83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Mid 17th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 Steel</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Iran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p:txBody>
        </p:sp>
        <p:sp>
          <p:nvSpPr>
            <p:cNvPr id="16395" name="TextBox 14">
              <a:extLst>
                <a:ext uri="{FF2B5EF4-FFF2-40B4-BE49-F238E27FC236}">
                  <a16:creationId xmlns:a16="http://schemas.microsoft.com/office/drawing/2014/main" id="{A8CE4532-4B92-4603-8F25-F0D751E2B55F}"/>
                </a:ext>
              </a:extLst>
            </p:cNvPr>
            <p:cNvSpPr txBox="1">
              <a:spLocks noChangeArrowheads="1"/>
            </p:cNvSpPr>
            <p:nvPr/>
          </p:nvSpPr>
          <p:spPr bwMode="auto">
            <a:xfrm>
              <a:off x="206375" y="4716197"/>
              <a:ext cx="1190929" cy="83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MATERIALS</a:t>
              </a:r>
              <a:endParaRPr lang="en-GB" altLang="en-US" sz="1800" baseline="30000">
                <a:solidFill>
                  <a:srgbClr val="FFFFFF"/>
                </a:solidFill>
              </a:endParaRPr>
            </a:p>
            <a:p>
              <a:pPr algn="r" eaLnBrk="1" hangingPunct="1">
                <a:spcBef>
                  <a:spcPct val="0"/>
                </a:spcBef>
                <a:buFontTx/>
                <a:buNone/>
              </a:pPr>
              <a:r>
                <a:rPr lang="pl-PL" altLang="en-US" sz="1800" baseline="30000">
                  <a:solidFill>
                    <a:srgbClr val="FFFFFF"/>
                  </a:solidFill>
                </a:rPr>
                <a:t>PLACE</a:t>
              </a:r>
            </a:p>
            <a:p>
              <a:pPr algn="r" eaLnBrk="1" hangingPunct="1">
                <a:spcBef>
                  <a:spcPct val="0"/>
                </a:spcBef>
                <a:buFontTx/>
                <a:buNone/>
              </a:pPr>
              <a:r>
                <a:rPr lang="pl-PL" altLang="en-US" sz="1800" baseline="30000">
                  <a:solidFill>
                    <a:srgbClr val="FFFFFF"/>
                  </a:solidFill>
                </a:rPr>
                <a:t>MAKER</a:t>
              </a:r>
            </a:p>
          </p:txBody>
        </p:sp>
      </p:grpSp>
      <p:sp>
        <p:nvSpPr>
          <p:cNvPr id="16391" name="Title 1">
            <a:extLst>
              <a:ext uri="{FF2B5EF4-FFF2-40B4-BE49-F238E27FC236}">
                <a16:creationId xmlns:a16="http://schemas.microsoft.com/office/drawing/2014/main" id="{4B479B4C-9615-4304-AA01-5FD5D6ADAAA6}"/>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886632"/>
                </a:solidFill>
                <a:latin typeface="Arial" panose="020B0604020202020204" pitchFamily="34" charset="0"/>
                <a:cs typeface="Arial" panose="020B0604020202020204" pitchFamily="34" charset="0"/>
              </a:rPr>
              <a:t>HELMET WITH LINING</a:t>
            </a:r>
          </a:p>
        </p:txBody>
      </p:sp>
      <p:pic>
        <p:nvPicPr>
          <p:cNvPr id="16392" name="Picture 3" descr="image10.jpeg">
            <a:extLst>
              <a:ext uri="{FF2B5EF4-FFF2-40B4-BE49-F238E27FC236}">
                <a16:creationId xmlns:a16="http://schemas.microsoft.com/office/drawing/2014/main" id="{215844FB-E3F0-41DE-A698-49D176607FA4}"/>
              </a:ext>
            </a:extLst>
          </p:cNvPr>
          <p:cNvPicPr>
            <a:picLocks noChangeAspect="1"/>
          </p:cNvPicPr>
          <p:nvPr/>
        </p:nvPicPr>
        <p:blipFill>
          <a:blip r:embed="rId3">
            <a:extLst>
              <a:ext uri="{28A0092B-C50C-407E-A947-70E740481C1C}">
                <a14:useLocalDpi xmlns:a14="http://schemas.microsoft.com/office/drawing/2010/main" val="0"/>
              </a:ext>
            </a:extLst>
          </a:blip>
          <a:srcRect l="21092" t="2003" r="22346"/>
          <a:stretch>
            <a:fillRect/>
          </a:stretch>
        </p:blipFill>
        <p:spPr bwMode="auto">
          <a:xfrm>
            <a:off x="4572000" y="915988"/>
            <a:ext cx="2411413"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DA49B6-1C0B-471F-8EA1-6E1147BA1CE1}"/>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411" name="Title 1">
            <a:extLst>
              <a:ext uri="{FF2B5EF4-FFF2-40B4-BE49-F238E27FC236}">
                <a16:creationId xmlns:a16="http://schemas.microsoft.com/office/drawing/2014/main" id="{B09BEC84-B0D0-48C5-B0EF-4B065045E9DF}"/>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17412" name="Subtitle 2">
            <a:extLst>
              <a:ext uri="{FF2B5EF4-FFF2-40B4-BE49-F238E27FC236}">
                <a16:creationId xmlns:a16="http://schemas.microsoft.com/office/drawing/2014/main" id="{5369B1F6-0E7B-4FA0-B99D-92AC5E29DD8F}"/>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17413" name="Title 1">
            <a:extLst>
              <a:ext uri="{FF2B5EF4-FFF2-40B4-BE49-F238E27FC236}">
                <a16:creationId xmlns:a16="http://schemas.microsoft.com/office/drawing/2014/main" id="{1BCF8F7F-BC1B-40B5-86E7-27C69CE5016D}"/>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886632"/>
                </a:solidFill>
                <a:latin typeface="Arial" panose="020B0604020202020204" pitchFamily="34" charset="0"/>
                <a:cs typeface="Arial" panose="020B0604020202020204" pitchFamily="34" charset="0"/>
              </a:rPr>
              <a:t>HELMET WITH LINING</a:t>
            </a:r>
          </a:p>
        </p:txBody>
      </p:sp>
      <p:pic>
        <p:nvPicPr>
          <p:cNvPr id="17414" name="Picture 6" descr="A picture containing text, fabric&#10;&#10;Description automatically generated">
            <a:extLst>
              <a:ext uri="{FF2B5EF4-FFF2-40B4-BE49-F238E27FC236}">
                <a16:creationId xmlns:a16="http://schemas.microsoft.com/office/drawing/2014/main" id="{284A47F7-162A-4BF8-A917-B5FA1ED61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892175"/>
            <a:ext cx="7464425"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46BB3-476C-4529-A776-2D482AD433BF}"/>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435" name="Title 1">
            <a:extLst>
              <a:ext uri="{FF2B5EF4-FFF2-40B4-BE49-F238E27FC236}">
                <a16:creationId xmlns:a16="http://schemas.microsoft.com/office/drawing/2014/main" id="{80F1EB78-2D9E-486C-AE4B-72B7A361A103}"/>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18436" name="Subtitle 2">
            <a:extLst>
              <a:ext uri="{FF2B5EF4-FFF2-40B4-BE49-F238E27FC236}">
                <a16:creationId xmlns:a16="http://schemas.microsoft.com/office/drawing/2014/main" id="{A960E030-6908-4412-B60E-3B92A1A3D4EB}"/>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18437" name="Title 1">
            <a:extLst>
              <a:ext uri="{FF2B5EF4-FFF2-40B4-BE49-F238E27FC236}">
                <a16:creationId xmlns:a16="http://schemas.microsoft.com/office/drawing/2014/main" id="{D30EF58D-9D4C-4CBA-8DB4-116527ECF663}"/>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886632"/>
                </a:solidFill>
                <a:latin typeface="Arial" panose="020B0604020202020204" pitchFamily="34" charset="0"/>
                <a:cs typeface="Arial" panose="020B0604020202020204" pitchFamily="34" charset="0"/>
              </a:rPr>
              <a:t>HELMET WITH LINING</a:t>
            </a:r>
          </a:p>
        </p:txBody>
      </p:sp>
      <p:pic>
        <p:nvPicPr>
          <p:cNvPr id="18438" name="Picture 7" descr="A picture containing indoor, metal, armor, old&#10;&#10;Description automatically generated">
            <a:extLst>
              <a:ext uri="{FF2B5EF4-FFF2-40B4-BE49-F238E27FC236}">
                <a16:creationId xmlns:a16="http://schemas.microsoft.com/office/drawing/2014/main" id="{7C3F69DD-7CDB-4E46-9127-9973244D7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915988"/>
            <a:ext cx="68357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image1.jpeg">
            <a:extLst>
              <a:ext uri="{FF2B5EF4-FFF2-40B4-BE49-F238E27FC236}">
                <a16:creationId xmlns:a16="http://schemas.microsoft.com/office/drawing/2014/main" id="{E938A2AF-632E-4D11-81C8-AB017A4C6AF0}"/>
              </a:ext>
            </a:extLst>
          </p:cNvPr>
          <p:cNvPicPr>
            <a:picLocks noChangeAspect="1"/>
          </p:cNvPicPr>
          <p:nvPr/>
        </p:nvPicPr>
        <p:blipFill>
          <a:blip r:embed="rId2">
            <a:extLst>
              <a:ext uri="{28A0092B-C50C-407E-A947-70E740481C1C}">
                <a14:useLocalDpi xmlns:a14="http://schemas.microsoft.com/office/drawing/2010/main" val="0"/>
              </a:ext>
            </a:extLst>
          </a:blip>
          <a:srcRect l="6268" r="51237"/>
          <a:stretch>
            <a:fillRect/>
          </a:stretch>
        </p:blipFill>
        <p:spPr bwMode="auto">
          <a:xfrm>
            <a:off x="419100" y="1079500"/>
            <a:ext cx="413067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7E7343B-8606-464F-A5B0-0CC6B39173A6}"/>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6" name="Title 1">
            <a:extLst>
              <a:ext uri="{FF2B5EF4-FFF2-40B4-BE49-F238E27FC236}">
                <a16:creationId xmlns:a16="http://schemas.microsoft.com/office/drawing/2014/main" id="{1CB68908-5A09-4480-9B06-F2E81C0D0A03}"/>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3077" name="Subtitle 2">
            <a:extLst>
              <a:ext uri="{FF2B5EF4-FFF2-40B4-BE49-F238E27FC236}">
                <a16:creationId xmlns:a16="http://schemas.microsoft.com/office/drawing/2014/main" id="{0A3AA8F4-F2EC-443A-AA15-BF143E84557D}"/>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88276C86-BC4F-4E0A-A732-5A9DF9459585}"/>
              </a:ext>
            </a:extLst>
          </p:cNvPr>
          <p:cNvGrpSpPr>
            <a:grpSpLocks/>
          </p:cNvGrpSpPr>
          <p:nvPr/>
        </p:nvGrpSpPr>
        <p:grpSpPr bwMode="auto">
          <a:xfrm>
            <a:off x="0" y="4592638"/>
            <a:ext cx="4389438" cy="709612"/>
            <a:chOff x="0" y="4592639"/>
            <a:chExt cx="4390288" cy="708844"/>
          </a:xfrm>
        </p:grpSpPr>
        <p:sp>
          <p:nvSpPr>
            <p:cNvPr id="13" name="Rectangle 12">
              <a:extLst>
                <a:ext uri="{FF2B5EF4-FFF2-40B4-BE49-F238E27FC236}">
                  <a16:creationId xmlns:a16="http://schemas.microsoft.com/office/drawing/2014/main" id="{B3375CB8-277A-4AB5-8801-51591263D2B6}"/>
                </a:ext>
              </a:extLst>
            </p:cNvPr>
            <p:cNvSpPr/>
            <p:nvPr/>
          </p:nvSpPr>
          <p:spPr bwMode="auto">
            <a:xfrm>
              <a:off x="0" y="4592639"/>
              <a:ext cx="4180697" cy="708844"/>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82" name="TextBox 13">
              <a:extLst>
                <a:ext uri="{FF2B5EF4-FFF2-40B4-BE49-F238E27FC236}">
                  <a16:creationId xmlns:a16="http://schemas.microsoft.com/office/drawing/2014/main" id="{E8569CD2-55B1-429D-A116-52C452B391BB}"/>
                </a:ext>
              </a:extLst>
            </p:cNvPr>
            <p:cNvSpPr txBox="1">
              <a:spLocks noChangeArrowheads="1"/>
            </p:cNvSpPr>
            <p:nvPr/>
          </p:nvSpPr>
          <p:spPr bwMode="auto">
            <a:xfrm>
              <a:off x="1401212" y="4724303"/>
              <a:ext cx="2989076" cy="4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Al-Qarawiyyin University Fez, Morocco</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859 AD</a:t>
              </a:r>
            </a:p>
          </p:txBody>
        </p:sp>
        <p:sp>
          <p:nvSpPr>
            <p:cNvPr id="3083" name="TextBox 14">
              <a:extLst>
                <a:ext uri="{FF2B5EF4-FFF2-40B4-BE49-F238E27FC236}">
                  <a16:creationId xmlns:a16="http://schemas.microsoft.com/office/drawing/2014/main" id="{EBA586B9-1729-4B85-BA2B-974B799884E7}"/>
                </a:ext>
              </a:extLst>
            </p:cNvPr>
            <p:cNvSpPr txBox="1">
              <a:spLocks noChangeArrowheads="1"/>
            </p:cNvSpPr>
            <p:nvPr/>
          </p:nvSpPr>
          <p:spPr bwMode="auto">
            <a:xfrm>
              <a:off x="206375" y="4716197"/>
              <a:ext cx="1190929" cy="4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PLACE</a:t>
              </a:r>
            </a:p>
            <a:p>
              <a:pPr algn="r" eaLnBrk="1" hangingPunct="1">
                <a:spcBef>
                  <a:spcPct val="0"/>
                </a:spcBef>
                <a:buFontTx/>
                <a:buNone/>
              </a:pPr>
              <a:r>
                <a:rPr lang="pl-PL" altLang="en-US" sz="1800" baseline="30000">
                  <a:solidFill>
                    <a:srgbClr val="FFFFFF"/>
                  </a:solidFill>
                </a:rPr>
                <a:t>DATE</a:t>
              </a:r>
            </a:p>
          </p:txBody>
        </p:sp>
      </p:grpSp>
      <p:sp>
        <p:nvSpPr>
          <p:cNvPr id="3079" name="Subtitle 2">
            <a:extLst>
              <a:ext uri="{FF2B5EF4-FFF2-40B4-BE49-F238E27FC236}">
                <a16:creationId xmlns:a16="http://schemas.microsoft.com/office/drawing/2014/main" id="{78ADF7C8-0AF2-4349-9E87-614682ABDDAD}"/>
              </a:ext>
            </a:extLst>
          </p:cNvPr>
          <p:cNvSpPr txBox="1">
            <a:spLocks/>
          </p:cNvSpPr>
          <p:nvPr/>
        </p:nvSpPr>
        <p:spPr bwMode="auto">
          <a:xfrm>
            <a:off x="4808538" y="1257300"/>
            <a:ext cx="4168775"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b="1" baseline="30000">
                <a:solidFill>
                  <a:srgbClr val="886632"/>
                </a:solidFill>
              </a:rPr>
              <a:t>Calligraphy</a:t>
            </a:r>
          </a:p>
          <a:p>
            <a:pPr>
              <a:spcBef>
                <a:spcPct val="0"/>
              </a:spcBef>
              <a:buFontTx/>
              <a:buNone/>
            </a:pPr>
            <a:r>
              <a:rPr lang="en-US" altLang="en-US" sz="2000" baseline="30000">
                <a:solidFill>
                  <a:srgbClr val="886632"/>
                </a:solidFill>
              </a:rPr>
              <a:t>Verses of the Qur’an, sayings of the Prophet Muhammad, and poetry, often in beautifully written Arabic and Farsi script using ink and reed pens, to beautify the word of God and bring it to life on the page, forming a relationship with the onlooker even if they do not know the language. </a:t>
            </a:r>
          </a:p>
          <a:p>
            <a:pPr>
              <a:spcBef>
                <a:spcPct val="0"/>
              </a:spcBef>
              <a:buFontTx/>
              <a:buNone/>
            </a:pPr>
            <a:endParaRPr lang="en-US" altLang="en-US" sz="2000" b="1" baseline="30000">
              <a:solidFill>
                <a:srgbClr val="886632"/>
              </a:solidFill>
            </a:endParaRPr>
          </a:p>
          <a:p>
            <a:pPr>
              <a:spcBef>
                <a:spcPct val="0"/>
              </a:spcBef>
              <a:buFontTx/>
              <a:buNone/>
            </a:pPr>
            <a:r>
              <a:rPr lang="en-US" altLang="en-US" sz="2000" b="1" baseline="30000">
                <a:solidFill>
                  <a:srgbClr val="886632"/>
                </a:solidFill>
              </a:rPr>
              <a:t>Geometry</a:t>
            </a:r>
            <a:r>
              <a:rPr lang="en-US" altLang="en-US" sz="2000" baseline="30000">
                <a:solidFill>
                  <a:srgbClr val="886632"/>
                </a:solidFill>
              </a:rPr>
              <a:t> </a:t>
            </a:r>
          </a:p>
          <a:p>
            <a:pPr>
              <a:spcBef>
                <a:spcPct val="0"/>
              </a:spcBef>
              <a:buFontTx/>
              <a:buNone/>
            </a:pPr>
            <a:r>
              <a:rPr lang="en-US" altLang="en-US" sz="2000" baseline="30000">
                <a:solidFill>
                  <a:srgbClr val="886632"/>
                </a:solidFill>
              </a:rPr>
              <a:t>Shape-based patterns that are derived from a single circle, and repeated over an underlying grid construction. The number patterns found in Islamic geometric patterns are often the same number patterns that are found in the natural world, the cosmos, even our own molecular structure. The patterns serve as a reminder to contemplate the vastness of creation, the creator God, and humanity’s role within the universe.</a:t>
            </a:r>
          </a:p>
          <a:p>
            <a:pPr>
              <a:spcBef>
                <a:spcPct val="0"/>
              </a:spcBef>
              <a:buFontTx/>
              <a:buNone/>
            </a:pPr>
            <a:endParaRPr lang="en-US" altLang="en-US" sz="2000" baseline="30000">
              <a:solidFill>
                <a:srgbClr val="886632"/>
              </a:solidFill>
            </a:endParaRPr>
          </a:p>
          <a:p>
            <a:pPr>
              <a:spcBef>
                <a:spcPct val="0"/>
              </a:spcBef>
              <a:buFontTx/>
              <a:buNone/>
            </a:pPr>
            <a:r>
              <a:rPr lang="en-US" altLang="en-US" sz="2000" b="1" baseline="30000">
                <a:solidFill>
                  <a:srgbClr val="886632"/>
                </a:solidFill>
              </a:rPr>
              <a:t>Islimi (biomorphic) </a:t>
            </a:r>
          </a:p>
          <a:p>
            <a:pPr>
              <a:spcBef>
                <a:spcPct val="0"/>
              </a:spcBef>
              <a:buFontTx/>
              <a:buNone/>
            </a:pPr>
            <a:r>
              <a:rPr lang="en-US" altLang="en-US" sz="2000" baseline="30000">
                <a:solidFill>
                  <a:srgbClr val="886632"/>
                </a:solidFill>
              </a:rPr>
              <a:t>These are floral, leaf and spiral patterns that are inspired by flowers and leaves in nature, but are stylised versions of them. In some areas they are more naturalistic than others. They surround calligraphic inscriptions and are painted on tiles to remind the onlooker that there is a life after death, and of gardens of paradise, for which we have no image so can only imagine.</a:t>
            </a:r>
          </a:p>
        </p:txBody>
      </p:sp>
      <p:sp>
        <p:nvSpPr>
          <p:cNvPr id="3080" name="Title 1">
            <a:extLst>
              <a:ext uri="{FF2B5EF4-FFF2-40B4-BE49-F238E27FC236}">
                <a16:creationId xmlns:a16="http://schemas.microsoft.com/office/drawing/2014/main" id="{15FFE278-11B1-48AC-A50B-552B7830DBD0}"/>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886632"/>
                </a:solidFill>
                <a:latin typeface="Arial" panose="020B0604020202020204" pitchFamily="34" charset="0"/>
                <a:cs typeface="Arial" panose="020B0604020202020204" pitchFamily="34" charset="0"/>
              </a:rPr>
              <a:t>THREE KEY ELEMENTS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image2.jpeg">
            <a:extLst>
              <a:ext uri="{FF2B5EF4-FFF2-40B4-BE49-F238E27FC236}">
                <a16:creationId xmlns:a16="http://schemas.microsoft.com/office/drawing/2014/main" id="{2480C9D6-1303-4275-89C9-2186F5DABD75}"/>
              </a:ext>
            </a:extLst>
          </p:cNvPr>
          <p:cNvPicPr>
            <a:picLocks noChangeAspect="1"/>
          </p:cNvPicPr>
          <p:nvPr/>
        </p:nvPicPr>
        <p:blipFill>
          <a:blip r:embed="rId2">
            <a:extLst>
              <a:ext uri="{28A0092B-C50C-407E-A947-70E740481C1C}">
                <a14:useLocalDpi xmlns:a14="http://schemas.microsoft.com/office/drawing/2010/main" val="0"/>
              </a:ext>
            </a:extLst>
          </a:blip>
          <a:srcRect l="23686" r="24625"/>
          <a:stretch>
            <a:fillRect/>
          </a:stretch>
        </p:blipFill>
        <p:spPr bwMode="auto">
          <a:xfrm>
            <a:off x="419100" y="1257300"/>
            <a:ext cx="4081463"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FB2541E-E056-4B69-905F-BEC149599418}"/>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00" name="Title 1">
            <a:extLst>
              <a:ext uri="{FF2B5EF4-FFF2-40B4-BE49-F238E27FC236}">
                <a16:creationId xmlns:a16="http://schemas.microsoft.com/office/drawing/2014/main" id="{CA722020-A683-4C93-8FF9-4FD546B0CE8D}"/>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4101" name="Subtitle 2">
            <a:extLst>
              <a:ext uri="{FF2B5EF4-FFF2-40B4-BE49-F238E27FC236}">
                <a16:creationId xmlns:a16="http://schemas.microsoft.com/office/drawing/2014/main" id="{50340984-1155-4721-B5F1-18E82BC0FF9D}"/>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4102" name="Title 1">
            <a:extLst>
              <a:ext uri="{FF2B5EF4-FFF2-40B4-BE49-F238E27FC236}">
                <a16:creationId xmlns:a16="http://schemas.microsoft.com/office/drawing/2014/main" id="{BFA28B71-4711-4152-B63F-D8778EBCE93B}"/>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886632"/>
                </a:solidFill>
                <a:latin typeface="Arial" panose="020B0604020202020204" pitchFamily="34" charset="0"/>
                <a:cs typeface="Arial" panose="020B0604020202020204" pitchFamily="34" charset="0"/>
              </a:rPr>
              <a:t>THE ARMOURIES AT THE WALLACE COLLECTION</a:t>
            </a:r>
          </a:p>
        </p:txBody>
      </p:sp>
      <p:pic>
        <p:nvPicPr>
          <p:cNvPr id="4103" name="Picture 6" descr="image3.jpeg">
            <a:extLst>
              <a:ext uri="{FF2B5EF4-FFF2-40B4-BE49-F238E27FC236}">
                <a16:creationId xmlns:a16="http://schemas.microsoft.com/office/drawing/2014/main" id="{800462F9-9F1A-4E21-A03F-B5F1A8E6C903}"/>
              </a:ext>
            </a:extLst>
          </p:cNvPr>
          <p:cNvPicPr>
            <a:picLocks noChangeAspect="1"/>
          </p:cNvPicPr>
          <p:nvPr/>
        </p:nvPicPr>
        <p:blipFill>
          <a:blip r:embed="rId3">
            <a:extLst>
              <a:ext uri="{28A0092B-C50C-407E-A947-70E740481C1C}">
                <a14:useLocalDpi xmlns:a14="http://schemas.microsoft.com/office/drawing/2010/main" val="0"/>
              </a:ext>
            </a:extLst>
          </a:blip>
          <a:srcRect t="12405" r="22496" b="3896"/>
          <a:stretch>
            <a:fillRect/>
          </a:stretch>
        </p:blipFill>
        <p:spPr bwMode="auto">
          <a:xfrm>
            <a:off x="4727575" y="1990725"/>
            <a:ext cx="39973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E6ED83-9DBD-4987-8775-B0E58CC1DE9E}"/>
              </a:ext>
            </a:extLst>
          </p:cNvPr>
          <p:cNvSpPr/>
          <p:nvPr/>
        </p:nvSpPr>
        <p:spPr>
          <a:xfrm>
            <a:off x="0" y="0"/>
            <a:ext cx="9144000" cy="6858000"/>
          </a:xfrm>
          <a:prstGeom prst="rect">
            <a:avLst/>
          </a:prstGeom>
          <a:solidFill>
            <a:srgbClr val="886632"/>
          </a:solidFill>
          <a:ln>
            <a:solidFill>
              <a:srgbClr val="8866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3" name="Title 1">
            <a:extLst>
              <a:ext uri="{FF2B5EF4-FFF2-40B4-BE49-F238E27FC236}">
                <a16:creationId xmlns:a16="http://schemas.microsoft.com/office/drawing/2014/main" id="{55D2D511-4BD6-4401-A01F-8ECFAD6D49E3}"/>
              </a:ext>
            </a:extLst>
          </p:cNvPr>
          <p:cNvSpPr>
            <a:spLocks noGrp="1"/>
          </p:cNvSpPr>
          <p:nvPr>
            <p:ph type="ctrTitle"/>
          </p:nvPr>
        </p:nvSpPr>
        <p:spPr>
          <a:xfrm>
            <a:off x="287338" y="309563"/>
            <a:ext cx="4940300" cy="339725"/>
          </a:xfrm>
        </p:spPr>
        <p:txBody>
          <a:bodyPr/>
          <a:lstStyle/>
          <a:p>
            <a:pPr algn="l" eaLnBrk="1" hangingPunct="1"/>
            <a:r>
              <a:rPr lang="de-DE" altLang="en-US" sz="3200">
                <a:solidFill>
                  <a:schemeClr val="bg1"/>
                </a:solidFill>
                <a:latin typeface="Arial" panose="020B0604020202020204" pitchFamily="34" charset="0"/>
                <a:cs typeface="Arial" panose="020B0604020202020204" pitchFamily="34" charset="0"/>
              </a:rPr>
              <a:t>ISLAMIC PATTERNS</a:t>
            </a:r>
            <a:endParaRPr lang="en-US" altLang="en-US" sz="320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40B0615-0440-4578-AFD6-1CE3008AE3D3}"/>
              </a:ext>
            </a:extLst>
          </p:cNvPr>
          <p:cNvSpPr>
            <a:spLocks noGrp="1"/>
          </p:cNvSpPr>
          <p:nvPr>
            <p:ph type="subTitle" idx="1"/>
          </p:nvPr>
        </p:nvSpPr>
        <p:spPr>
          <a:xfrm>
            <a:off x="303213" y="779463"/>
            <a:ext cx="4591050" cy="331787"/>
          </a:xfrm>
        </p:spPr>
        <p:txBody>
          <a:bodyPr rtlCol="0">
            <a:normAutofit fontScale="92500" lnSpcReduction="10000"/>
          </a:bodyPr>
          <a:lstStyle/>
          <a:p>
            <a:pPr algn="l" eaLnBrk="1" fontAlgn="auto" hangingPunct="1">
              <a:spcAft>
                <a:spcPts val="0"/>
              </a:spcAft>
              <a:buFont typeface="Arial" charset="0"/>
              <a:buNone/>
              <a:defRPr/>
            </a:pPr>
            <a:r>
              <a:rPr lang="en-US" sz="1800" dirty="0">
                <a:solidFill>
                  <a:schemeClr val="bg1"/>
                </a:solidFill>
                <a:latin typeface="Arial"/>
                <a:ea typeface="+mn-ea"/>
                <a:cs typeface="Arial"/>
              </a:rPr>
              <a:t>AT THE WALLACE COLLECTION</a:t>
            </a:r>
          </a:p>
        </p:txBody>
      </p:sp>
      <p:pic>
        <p:nvPicPr>
          <p:cNvPr id="5125" name="Picture 5" descr="WallaceLogoWhite (transparent).eps">
            <a:extLst>
              <a:ext uri="{FF2B5EF4-FFF2-40B4-BE49-F238E27FC236}">
                <a16:creationId xmlns:a16="http://schemas.microsoft.com/office/drawing/2014/main" id="{3852B9D2-57F9-4291-937E-A27D5847AC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58738"/>
            <a:ext cx="1930400" cy="13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6" name="Group 5">
            <a:extLst>
              <a:ext uri="{FF2B5EF4-FFF2-40B4-BE49-F238E27FC236}">
                <a16:creationId xmlns:a16="http://schemas.microsoft.com/office/drawing/2014/main" id="{A472BCF6-D612-445F-A01C-1431FD85C025}"/>
              </a:ext>
            </a:extLst>
          </p:cNvPr>
          <p:cNvGrpSpPr>
            <a:grpSpLocks/>
          </p:cNvGrpSpPr>
          <p:nvPr/>
        </p:nvGrpSpPr>
        <p:grpSpPr bwMode="auto">
          <a:xfrm>
            <a:off x="2209800" y="1325563"/>
            <a:ext cx="6551613" cy="5319712"/>
            <a:chOff x="1689168" y="1329980"/>
            <a:chExt cx="6386774" cy="5185256"/>
          </a:xfrm>
        </p:grpSpPr>
        <p:sp>
          <p:nvSpPr>
            <p:cNvPr id="4" name="Rectangle 3">
              <a:extLst>
                <a:ext uri="{FF2B5EF4-FFF2-40B4-BE49-F238E27FC236}">
                  <a16:creationId xmlns:a16="http://schemas.microsoft.com/office/drawing/2014/main" id="{CB17D9A6-FB87-4FAA-BB17-A54EC720B10B}"/>
                </a:ext>
              </a:extLst>
            </p:cNvPr>
            <p:cNvSpPr>
              <a:spLocks noChangeArrowheads="1"/>
            </p:cNvSpPr>
            <p:nvPr/>
          </p:nvSpPr>
          <p:spPr bwMode="auto">
            <a:xfrm>
              <a:off x="1689168" y="1329980"/>
              <a:ext cx="6386774" cy="5185256"/>
            </a:xfrm>
            <a:prstGeom prst="rect">
              <a:avLst/>
            </a:prstGeom>
            <a:solidFill>
              <a:schemeClr val="bg1"/>
            </a:solidFill>
            <a:ln>
              <a:noFill/>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grpSp>
          <p:nvGrpSpPr>
            <p:cNvPr id="5129" name="Group 1">
              <a:extLst>
                <a:ext uri="{FF2B5EF4-FFF2-40B4-BE49-F238E27FC236}">
                  <a16:creationId xmlns:a16="http://schemas.microsoft.com/office/drawing/2014/main" id="{9E2B2104-146D-44B8-8F61-AA63B52548C7}"/>
                </a:ext>
              </a:extLst>
            </p:cNvPr>
            <p:cNvGrpSpPr>
              <a:grpSpLocks/>
            </p:cNvGrpSpPr>
            <p:nvPr/>
          </p:nvGrpSpPr>
          <p:grpSpPr bwMode="auto">
            <a:xfrm>
              <a:off x="1885821" y="1491533"/>
              <a:ext cx="6016884" cy="4808817"/>
              <a:chOff x="147956" y="885753"/>
              <a:chExt cx="7114226" cy="5685835"/>
            </a:xfrm>
          </p:grpSpPr>
          <p:pic>
            <p:nvPicPr>
              <p:cNvPr id="5130" name="Picture 6" descr="image8.tiff">
                <a:extLst>
                  <a:ext uri="{FF2B5EF4-FFF2-40B4-BE49-F238E27FC236}">
                    <a16:creationId xmlns:a16="http://schemas.microsoft.com/office/drawing/2014/main" id="{E4A0876C-DB48-496E-989B-A993EB856D00}"/>
                  </a:ext>
                </a:extLst>
              </p:cNvPr>
              <p:cNvPicPr>
                <a:picLocks noChangeAspect="1"/>
              </p:cNvPicPr>
              <p:nvPr/>
            </p:nvPicPr>
            <p:blipFill>
              <a:blip r:embed="rId3">
                <a:extLst>
                  <a:ext uri="{28A0092B-C50C-407E-A947-70E740481C1C}">
                    <a14:useLocalDpi xmlns:a14="http://schemas.microsoft.com/office/drawing/2010/main" val="0"/>
                  </a:ext>
                </a:extLst>
              </a:blip>
              <a:srcRect t="4514" b="5531"/>
              <a:stretch>
                <a:fillRect/>
              </a:stretch>
            </p:blipFill>
            <p:spPr bwMode="auto">
              <a:xfrm>
                <a:off x="3124632" y="885754"/>
                <a:ext cx="1980265" cy="265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7" descr="image4.tiff">
                <a:extLst>
                  <a:ext uri="{FF2B5EF4-FFF2-40B4-BE49-F238E27FC236}">
                    <a16:creationId xmlns:a16="http://schemas.microsoft.com/office/drawing/2014/main" id="{F9611A96-A951-4B8C-A9D6-E5920B43E9A3}"/>
                  </a:ext>
                </a:extLst>
              </p:cNvPr>
              <p:cNvPicPr>
                <a:picLocks noChangeAspect="1"/>
              </p:cNvPicPr>
              <p:nvPr/>
            </p:nvPicPr>
            <p:blipFill>
              <a:blip r:embed="rId4">
                <a:extLst>
                  <a:ext uri="{28A0092B-C50C-407E-A947-70E740481C1C}">
                    <a14:useLocalDpi xmlns:a14="http://schemas.microsoft.com/office/drawing/2010/main" val="0"/>
                  </a:ext>
                </a:extLst>
              </a:blip>
              <a:srcRect l="6192" t="6506" r="12845" b="8670"/>
              <a:stretch>
                <a:fillRect/>
              </a:stretch>
            </p:blipFill>
            <p:spPr bwMode="auto">
              <a:xfrm>
                <a:off x="5301106" y="3760200"/>
                <a:ext cx="1961076" cy="28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8" descr="image20.tiff">
                <a:extLst>
                  <a:ext uri="{FF2B5EF4-FFF2-40B4-BE49-F238E27FC236}">
                    <a16:creationId xmlns:a16="http://schemas.microsoft.com/office/drawing/2014/main" id="{60F5D822-B109-48CD-98F7-F938F1547012}"/>
                  </a:ext>
                </a:extLst>
              </p:cNvPr>
              <p:cNvPicPr>
                <a:picLocks noChangeAspect="1"/>
              </p:cNvPicPr>
              <p:nvPr/>
            </p:nvPicPr>
            <p:blipFill>
              <a:blip r:embed="rId5">
                <a:extLst>
                  <a:ext uri="{28A0092B-C50C-407E-A947-70E740481C1C}">
                    <a14:useLocalDpi xmlns:a14="http://schemas.microsoft.com/office/drawing/2010/main" val="0"/>
                  </a:ext>
                </a:extLst>
              </a:blip>
              <a:srcRect l="8789" t="5653" b="7188"/>
              <a:stretch>
                <a:fillRect/>
              </a:stretch>
            </p:blipFill>
            <p:spPr bwMode="auto">
              <a:xfrm>
                <a:off x="5301106" y="885753"/>
                <a:ext cx="1961076" cy="267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9" descr="image14.tiff">
                <a:extLst>
                  <a:ext uri="{FF2B5EF4-FFF2-40B4-BE49-F238E27FC236}">
                    <a16:creationId xmlns:a16="http://schemas.microsoft.com/office/drawing/2014/main" id="{550B7C61-FAFF-431E-8DB8-DD0E7952E324}"/>
                  </a:ext>
                </a:extLst>
              </p:cNvPr>
              <p:cNvPicPr>
                <a:picLocks noChangeAspect="1"/>
              </p:cNvPicPr>
              <p:nvPr/>
            </p:nvPicPr>
            <p:blipFill>
              <a:blip r:embed="rId6">
                <a:extLst>
                  <a:ext uri="{28A0092B-C50C-407E-A947-70E740481C1C}">
                    <a14:useLocalDpi xmlns:a14="http://schemas.microsoft.com/office/drawing/2010/main" val="0"/>
                  </a:ext>
                </a:extLst>
              </a:blip>
              <a:srcRect l="9244" t="8495" r="9312" b="8707"/>
              <a:stretch>
                <a:fillRect/>
              </a:stretch>
            </p:blipFill>
            <p:spPr bwMode="auto">
              <a:xfrm>
                <a:off x="3124632" y="3760200"/>
                <a:ext cx="1980266" cy="28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0" descr="image11.jpeg">
                <a:extLst>
                  <a:ext uri="{FF2B5EF4-FFF2-40B4-BE49-F238E27FC236}">
                    <a16:creationId xmlns:a16="http://schemas.microsoft.com/office/drawing/2014/main" id="{64317A92-B03A-4288-84A4-F5861DFD93FF}"/>
                  </a:ext>
                </a:extLst>
              </p:cNvPr>
              <p:cNvPicPr>
                <a:picLocks noChangeAspect="1"/>
              </p:cNvPicPr>
              <p:nvPr/>
            </p:nvPicPr>
            <p:blipFill>
              <a:blip r:embed="rId7">
                <a:extLst>
                  <a:ext uri="{28A0092B-C50C-407E-A947-70E740481C1C}">
                    <a14:useLocalDpi xmlns:a14="http://schemas.microsoft.com/office/drawing/2010/main" val="0"/>
                  </a:ext>
                </a:extLst>
              </a:blip>
              <a:srcRect l="18990" t="6177" r="20107"/>
              <a:stretch>
                <a:fillRect/>
              </a:stretch>
            </p:blipFill>
            <p:spPr bwMode="auto">
              <a:xfrm>
                <a:off x="147956" y="885753"/>
                <a:ext cx="2736370" cy="568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Subtitle 2">
            <a:extLst>
              <a:ext uri="{FF2B5EF4-FFF2-40B4-BE49-F238E27FC236}">
                <a16:creationId xmlns:a16="http://schemas.microsoft.com/office/drawing/2014/main" id="{9F8C35A3-A056-450C-B65E-356F00EC64B9}"/>
              </a:ext>
            </a:extLst>
          </p:cNvPr>
          <p:cNvSpPr txBox="1">
            <a:spLocks/>
          </p:cNvSpPr>
          <p:nvPr/>
        </p:nvSpPr>
        <p:spPr bwMode="auto">
          <a:xfrm>
            <a:off x="303213" y="1325563"/>
            <a:ext cx="1836737" cy="331787"/>
          </a:xfrm>
          <a:prstGeom prst="rect">
            <a:avLst/>
          </a:prstGeom>
          <a:noFill/>
          <a:ln>
            <a:noFill/>
          </a:ln>
        </p:spPr>
        <p:txBody>
          <a:bodyPr>
            <a:normAutofit fontScale="92500" lnSpcReduction="10000"/>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en-US" sz="1800" dirty="0">
                <a:solidFill>
                  <a:schemeClr val="bg1"/>
                </a:solidFill>
                <a:latin typeface="Arial"/>
                <a:ea typeface="+mn-ea"/>
                <a:cs typeface="Arial"/>
              </a:rPr>
              <a:t>KEY WORKS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8.tiff">
            <a:extLst>
              <a:ext uri="{FF2B5EF4-FFF2-40B4-BE49-F238E27FC236}">
                <a16:creationId xmlns:a16="http://schemas.microsoft.com/office/drawing/2014/main" id="{C3FDD4FB-AE98-4116-BED0-E7EEC607A81F}"/>
              </a:ext>
            </a:extLst>
          </p:cNvPr>
          <p:cNvPicPr>
            <a:picLocks noChangeAspect="1"/>
          </p:cNvPicPr>
          <p:nvPr/>
        </p:nvPicPr>
        <p:blipFill>
          <a:blip r:embed="rId2">
            <a:extLst>
              <a:ext uri="{28A0092B-C50C-407E-A947-70E740481C1C}">
                <a14:useLocalDpi xmlns:a14="http://schemas.microsoft.com/office/drawing/2010/main" val="0"/>
              </a:ext>
            </a:extLst>
          </a:blip>
          <a:srcRect t="4514" b="5531"/>
          <a:stretch>
            <a:fillRect/>
          </a:stretch>
        </p:blipFill>
        <p:spPr bwMode="auto">
          <a:xfrm>
            <a:off x="2435225" y="892175"/>
            <a:ext cx="4273550"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858C867-B9A3-43FB-B6BD-574DA24E7CC9}"/>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48" name="Title 1">
            <a:extLst>
              <a:ext uri="{FF2B5EF4-FFF2-40B4-BE49-F238E27FC236}">
                <a16:creationId xmlns:a16="http://schemas.microsoft.com/office/drawing/2014/main" id="{51ABE90E-1DAE-413C-B0E3-77EBB0BB3F4F}"/>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6149" name="Subtitle 2">
            <a:extLst>
              <a:ext uri="{FF2B5EF4-FFF2-40B4-BE49-F238E27FC236}">
                <a16:creationId xmlns:a16="http://schemas.microsoft.com/office/drawing/2014/main" id="{737263A5-F465-45E2-A538-0581E6378487}"/>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822E5A94-2F58-4CF9-8C0D-D7B69CC91948}"/>
              </a:ext>
            </a:extLst>
          </p:cNvPr>
          <p:cNvGrpSpPr>
            <a:grpSpLocks/>
          </p:cNvGrpSpPr>
          <p:nvPr/>
        </p:nvGrpSpPr>
        <p:grpSpPr bwMode="auto">
          <a:xfrm>
            <a:off x="0" y="4592638"/>
            <a:ext cx="4389438" cy="1147762"/>
            <a:chOff x="0" y="4592638"/>
            <a:chExt cx="4390288" cy="1147351"/>
          </a:xfrm>
        </p:grpSpPr>
        <p:sp>
          <p:nvSpPr>
            <p:cNvPr id="13" name="Rectangle 12">
              <a:extLst>
                <a:ext uri="{FF2B5EF4-FFF2-40B4-BE49-F238E27FC236}">
                  <a16:creationId xmlns:a16="http://schemas.microsoft.com/office/drawing/2014/main" id="{1C14597A-2512-486D-8066-1FF6FCAA4B49}"/>
                </a:ext>
              </a:extLst>
            </p:cNvPr>
            <p:cNvSpPr/>
            <p:nvPr/>
          </p:nvSpPr>
          <p:spPr bwMode="auto">
            <a:xfrm>
              <a:off x="0" y="4592638"/>
              <a:ext cx="4180697" cy="1147351"/>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53" name="TextBox 13">
              <a:extLst>
                <a:ext uri="{FF2B5EF4-FFF2-40B4-BE49-F238E27FC236}">
                  <a16:creationId xmlns:a16="http://schemas.microsoft.com/office/drawing/2014/main" id="{804E0D72-69E0-4E20-A119-87304E34141F}"/>
                </a:ext>
              </a:extLst>
            </p:cNvPr>
            <p:cNvSpPr txBox="1">
              <a:spLocks noChangeArrowheads="1"/>
            </p:cNvSpPr>
            <p:nvPr/>
          </p:nvSpPr>
          <p:spPr bwMode="auto">
            <a:xfrm>
              <a:off x="1401212" y="4724303"/>
              <a:ext cx="2989076" cy="101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18th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 steel, jade, rubies, diamonds</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88.5 cm length </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India</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Asadullah Isfahani</a:t>
              </a:r>
            </a:p>
          </p:txBody>
        </p:sp>
        <p:sp>
          <p:nvSpPr>
            <p:cNvPr id="6154" name="TextBox 14">
              <a:extLst>
                <a:ext uri="{FF2B5EF4-FFF2-40B4-BE49-F238E27FC236}">
                  <a16:creationId xmlns:a16="http://schemas.microsoft.com/office/drawing/2014/main" id="{8B7E2094-47F6-4269-BA71-92C382B2C077}"/>
                </a:ext>
              </a:extLst>
            </p:cNvPr>
            <p:cNvSpPr txBox="1">
              <a:spLocks noChangeArrowheads="1"/>
            </p:cNvSpPr>
            <p:nvPr/>
          </p:nvSpPr>
          <p:spPr bwMode="auto">
            <a:xfrm>
              <a:off x="206375" y="4716197"/>
              <a:ext cx="1190929" cy="101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MATERIALS</a:t>
              </a:r>
            </a:p>
            <a:p>
              <a:pPr algn="r" eaLnBrk="1" hangingPunct="1">
                <a:spcBef>
                  <a:spcPct val="0"/>
                </a:spcBef>
                <a:buFontTx/>
                <a:buNone/>
              </a:pPr>
              <a:r>
                <a:rPr lang="en-GB"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PLACE</a:t>
              </a:r>
            </a:p>
            <a:p>
              <a:pPr algn="r" eaLnBrk="1" hangingPunct="1">
                <a:spcBef>
                  <a:spcPct val="0"/>
                </a:spcBef>
                <a:buFontTx/>
                <a:buNone/>
              </a:pPr>
              <a:r>
                <a:rPr lang="pl-PL" altLang="en-US" sz="1800" baseline="30000">
                  <a:solidFill>
                    <a:srgbClr val="FFFFFF"/>
                  </a:solidFill>
                </a:rPr>
                <a:t>MAKER</a:t>
              </a:r>
            </a:p>
          </p:txBody>
        </p:sp>
      </p:grpSp>
      <p:sp>
        <p:nvSpPr>
          <p:cNvPr id="6151" name="Title 1">
            <a:extLst>
              <a:ext uri="{FF2B5EF4-FFF2-40B4-BE49-F238E27FC236}">
                <a16:creationId xmlns:a16="http://schemas.microsoft.com/office/drawing/2014/main" id="{0630F9E9-08F7-4B78-9A65-CB022866B4E4}"/>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886632"/>
                </a:solidFill>
                <a:latin typeface="Arial" panose="020B0604020202020204" pitchFamily="34" charset="0"/>
                <a:cs typeface="Arial" panose="020B0604020202020204" pitchFamily="34" charset="0"/>
              </a:rPr>
              <a:t>SWORD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0C0F6C-16B7-4E4F-8BE3-7D7BBE021BD6}"/>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1" name="Title 1">
            <a:extLst>
              <a:ext uri="{FF2B5EF4-FFF2-40B4-BE49-F238E27FC236}">
                <a16:creationId xmlns:a16="http://schemas.microsoft.com/office/drawing/2014/main" id="{E77A1DDA-B0C0-46D8-A73C-6BC409F71C25}"/>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7172" name="Subtitle 2">
            <a:extLst>
              <a:ext uri="{FF2B5EF4-FFF2-40B4-BE49-F238E27FC236}">
                <a16:creationId xmlns:a16="http://schemas.microsoft.com/office/drawing/2014/main" id="{F1991C19-AB72-4BF9-BE00-3DF796C413F0}"/>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7173" name="Title 1">
            <a:extLst>
              <a:ext uri="{FF2B5EF4-FFF2-40B4-BE49-F238E27FC236}">
                <a16:creationId xmlns:a16="http://schemas.microsoft.com/office/drawing/2014/main" id="{95D0DCCD-7CD7-4C1D-954D-E5CAC5E36BB5}"/>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886632"/>
                </a:solidFill>
                <a:latin typeface="Arial" panose="020B0604020202020204" pitchFamily="34" charset="0"/>
                <a:cs typeface="Arial" panose="020B0604020202020204" pitchFamily="34" charset="0"/>
              </a:rPr>
              <a:t>SWORD</a:t>
            </a:r>
          </a:p>
        </p:txBody>
      </p:sp>
      <p:pic>
        <p:nvPicPr>
          <p:cNvPr id="7174" name="Picture 3" descr="A picture containing text&#10;&#10;Description automatically generated">
            <a:extLst>
              <a:ext uri="{FF2B5EF4-FFF2-40B4-BE49-F238E27FC236}">
                <a16:creationId xmlns:a16="http://schemas.microsoft.com/office/drawing/2014/main" id="{803B98CA-6DDF-4A58-B758-BCAE94167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892175"/>
            <a:ext cx="7416800"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image4.tiff">
            <a:extLst>
              <a:ext uri="{FF2B5EF4-FFF2-40B4-BE49-F238E27FC236}">
                <a16:creationId xmlns:a16="http://schemas.microsoft.com/office/drawing/2014/main" id="{B5D99DCF-A69B-44D1-B46C-BCB541BE0319}"/>
              </a:ext>
            </a:extLst>
          </p:cNvPr>
          <p:cNvPicPr>
            <a:picLocks noChangeAspect="1"/>
          </p:cNvPicPr>
          <p:nvPr/>
        </p:nvPicPr>
        <p:blipFill>
          <a:blip r:embed="rId2">
            <a:extLst>
              <a:ext uri="{28A0092B-C50C-407E-A947-70E740481C1C}">
                <a14:useLocalDpi xmlns:a14="http://schemas.microsoft.com/office/drawing/2010/main" val="0"/>
              </a:ext>
            </a:extLst>
          </a:blip>
          <a:srcRect l="6192" t="6506" r="7178" b="8670"/>
          <a:stretch>
            <a:fillRect/>
          </a:stretch>
        </p:blipFill>
        <p:spPr bwMode="auto">
          <a:xfrm>
            <a:off x="2455863" y="901700"/>
            <a:ext cx="4230687"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9FAA46C-40D1-4C2F-A51C-478772D651CE}"/>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6" name="Title 1">
            <a:extLst>
              <a:ext uri="{FF2B5EF4-FFF2-40B4-BE49-F238E27FC236}">
                <a16:creationId xmlns:a16="http://schemas.microsoft.com/office/drawing/2014/main" id="{7288A7D6-3895-4208-928D-A31FDE9B540D}"/>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8197" name="Subtitle 2">
            <a:extLst>
              <a:ext uri="{FF2B5EF4-FFF2-40B4-BE49-F238E27FC236}">
                <a16:creationId xmlns:a16="http://schemas.microsoft.com/office/drawing/2014/main" id="{281E8BBB-AFA3-4B07-BF7C-4418C112F1CE}"/>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D34209BD-34EB-4895-B6D4-E25F4C97C475}"/>
              </a:ext>
            </a:extLst>
          </p:cNvPr>
          <p:cNvGrpSpPr>
            <a:grpSpLocks/>
          </p:cNvGrpSpPr>
          <p:nvPr/>
        </p:nvGrpSpPr>
        <p:grpSpPr bwMode="auto">
          <a:xfrm>
            <a:off x="0" y="4592638"/>
            <a:ext cx="4006850" cy="1147762"/>
            <a:chOff x="0" y="4592638"/>
            <a:chExt cx="4007987" cy="1147351"/>
          </a:xfrm>
        </p:grpSpPr>
        <p:sp>
          <p:nvSpPr>
            <p:cNvPr id="13" name="Rectangle 12">
              <a:extLst>
                <a:ext uri="{FF2B5EF4-FFF2-40B4-BE49-F238E27FC236}">
                  <a16:creationId xmlns:a16="http://schemas.microsoft.com/office/drawing/2014/main" id="{88FB40A1-E226-4D54-A768-445573612C2B}"/>
                </a:ext>
              </a:extLst>
            </p:cNvPr>
            <p:cNvSpPr/>
            <p:nvPr/>
          </p:nvSpPr>
          <p:spPr bwMode="auto">
            <a:xfrm>
              <a:off x="0" y="4592638"/>
              <a:ext cx="4007987" cy="1147351"/>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02" name="TextBox 13">
              <a:extLst>
                <a:ext uri="{FF2B5EF4-FFF2-40B4-BE49-F238E27FC236}">
                  <a16:creationId xmlns:a16="http://schemas.microsoft.com/office/drawing/2014/main" id="{381E72D6-9A35-41BB-AB2A-93F11FD66ACD}"/>
                </a:ext>
              </a:extLst>
            </p:cNvPr>
            <p:cNvSpPr txBox="1">
              <a:spLocks noChangeArrowheads="1"/>
            </p:cNvSpPr>
            <p:nvPr/>
          </p:nvSpPr>
          <p:spPr bwMode="auto">
            <a:xfrm>
              <a:off x="1401213" y="4724303"/>
              <a:ext cx="2298468" cy="27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p:txBody>
        </p:sp>
        <p:sp>
          <p:nvSpPr>
            <p:cNvPr id="8203" name="TextBox 14">
              <a:extLst>
                <a:ext uri="{FF2B5EF4-FFF2-40B4-BE49-F238E27FC236}">
                  <a16:creationId xmlns:a16="http://schemas.microsoft.com/office/drawing/2014/main" id="{CB8B76D5-3C15-48F1-B4F4-0A7B054A3370}"/>
                </a:ext>
              </a:extLst>
            </p:cNvPr>
            <p:cNvSpPr txBox="1">
              <a:spLocks noChangeArrowheads="1"/>
            </p:cNvSpPr>
            <p:nvPr/>
          </p:nvSpPr>
          <p:spPr bwMode="auto">
            <a:xfrm>
              <a:off x="206375" y="4716198"/>
              <a:ext cx="1190929" cy="101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MATERIALS</a:t>
              </a:r>
            </a:p>
            <a:p>
              <a:pPr algn="r" eaLnBrk="1" hangingPunct="1">
                <a:spcBef>
                  <a:spcPct val="0"/>
                </a:spcBef>
                <a:buFontTx/>
                <a:buNone/>
              </a:pPr>
              <a:r>
                <a:rPr lang="en-GB"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PLACE</a:t>
              </a:r>
            </a:p>
            <a:p>
              <a:pPr algn="r" eaLnBrk="1" hangingPunct="1">
                <a:spcBef>
                  <a:spcPct val="0"/>
                </a:spcBef>
                <a:buFontTx/>
                <a:buNone/>
              </a:pPr>
              <a:r>
                <a:rPr lang="pl-PL" altLang="en-US" sz="1800" baseline="30000">
                  <a:solidFill>
                    <a:srgbClr val="FFFFFF"/>
                  </a:solidFill>
                </a:rPr>
                <a:t>MAKER</a:t>
              </a:r>
            </a:p>
          </p:txBody>
        </p:sp>
      </p:grpSp>
      <p:sp>
        <p:nvSpPr>
          <p:cNvPr id="8199" name="Title 1">
            <a:extLst>
              <a:ext uri="{FF2B5EF4-FFF2-40B4-BE49-F238E27FC236}">
                <a16:creationId xmlns:a16="http://schemas.microsoft.com/office/drawing/2014/main" id="{72C49E44-1C61-42A4-903B-7E412EA3C2EB}"/>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aseline="30000">
                <a:solidFill>
                  <a:srgbClr val="886632"/>
                </a:solidFill>
                <a:latin typeface="Arial" panose="020B0604020202020204" pitchFamily="34" charset="0"/>
                <a:cs typeface="Arial" panose="020B0604020202020204" pitchFamily="34" charset="0"/>
              </a:rPr>
              <a:t>DAGGER - 17TH CENTURY</a:t>
            </a:r>
            <a:endParaRPr lang="fr-FR" altLang="en-US" sz="2400" baseline="30000">
              <a:solidFill>
                <a:srgbClr val="886632"/>
              </a:solidFill>
              <a:latin typeface="Arial" panose="020B0604020202020204" pitchFamily="34" charset="0"/>
              <a:cs typeface="Arial" panose="020B0604020202020204" pitchFamily="34" charset="0"/>
            </a:endParaRPr>
          </a:p>
        </p:txBody>
      </p:sp>
      <p:sp>
        <p:nvSpPr>
          <p:cNvPr id="18440" name="TextBox 13">
            <a:extLst>
              <a:ext uri="{FF2B5EF4-FFF2-40B4-BE49-F238E27FC236}">
                <a16:creationId xmlns:a16="http://schemas.microsoft.com/office/drawing/2014/main" id="{9E43F75A-428C-4BA5-AB51-2031BD44307F}"/>
              </a:ext>
            </a:extLst>
          </p:cNvPr>
          <p:cNvSpPr txBox="1">
            <a:spLocks noChangeArrowheads="1"/>
          </p:cNvSpPr>
          <p:nvPr/>
        </p:nvSpPr>
        <p:spPr bwMode="auto">
          <a:xfrm>
            <a:off x="1400175" y="4724400"/>
            <a:ext cx="2606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Early 17th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 rubies, emeralds, diamonds</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35.1 cm </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India</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40"/>
                                        </p:tgtEl>
                                        <p:attrNameLst>
                                          <p:attrName>style.visibility</p:attrName>
                                        </p:attrNameLst>
                                      </p:cBhvr>
                                      <p:to>
                                        <p:strVal val="visible"/>
                                      </p:to>
                                    </p:set>
                                    <p:anim calcmode="lin" valueType="num">
                                      <p:cBhvr additive="base">
                                        <p:cTn id="11" dur="500" fill="hold"/>
                                        <p:tgtEl>
                                          <p:spTgt spid="18440"/>
                                        </p:tgtEl>
                                        <p:attrNameLst>
                                          <p:attrName>ppt_x</p:attrName>
                                        </p:attrNameLst>
                                      </p:cBhvr>
                                      <p:tavLst>
                                        <p:tav tm="0">
                                          <p:val>
                                            <p:strVal val="#ppt_x"/>
                                          </p:val>
                                        </p:tav>
                                        <p:tav tm="100000">
                                          <p:val>
                                            <p:strVal val="#ppt_x"/>
                                          </p:val>
                                        </p:tav>
                                      </p:tavLst>
                                    </p:anim>
                                    <p:anim calcmode="lin" valueType="num">
                                      <p:cBhvr additive="base">
                                        <p:cTn id="12" dur="500" fill="hold"/>
                                        <p:tgtEl>
                                          <p:spTgt spid="18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8F4E6-F9F3-432F-8FCC-3D0A874FF531}"/>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19" name="Title 1">
            <a:extLst>
              <a:ext uri="{FF2B5EF4-FFF2-40B4-BE49-F238E27FC236}">
                <a16:creationId xmlns:a16="http://schemas.microsoft.com/office/drawing/2014/main" id="{6E7EE3AE-5C5D-481B-826F-5EC2A67C3563}"/>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9220" name="Subtitle 2">
            <a:extLst>
              <a:ext uri="{FF2B5EF4-FFF2-40B4-BE49-F238E27FC236}">
                <a16:creationId xmlns:a16="http://schemas.microsoft.com/office/drawing/2014/main" id="{70B20724-E5D5-4736-83D7-128E3AEF97F2}"/>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9221" name="Title 1">
            <a:extLst>
              <a:ext uri="{FF2B5EF4-FFF2-40B4-BE49-F238E27FC236}">
                <a16:creationId xmlns:a16="http://schemas.microsoft.com/office/drawing/2014/main" id="{BF0CE44E-1902-4793-BBC1-32FC924CDBE0}"/>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aseline="30000">
                <a:solidFill>
                  <a:srgbClr val="886632"/>
                </a:solidFill>
                <a:latin typeface="Arial" panose="020B0604020202020204" pitchFamily="34" charset="0"/>
                <a:cs typeface="Arial" panose="020B0604020202020204" pitchFamily="34" charset="0"/>
              </a:rPr>
              <a:t>DAGGER - 17TH CENTURY</a:t>
            </a:r>
            <a:endParaRPr lang="fr-FR" altLang="en-US" sz="2400" baseline="30000">
              <a:solidFill>
                <a:srgbClr val="886632"/>
              </a:solidFill>
              <a:latin typeface="Arial" panose="020B0604020202020204" pitchFamily="34" charset="0"/>
              <a:cs typeface="Arial" panose="020B0604020202020204" pitchFamily="34" charset="0"/>
            </a:endParaRPr>
          </a:p>
        </p:txBody>
      </p:sp>
      <p:pic>
        <p:nvPicPr>
          <p:cNvPr id="9222" name="Picture 3">
            <a:extLst>
              <a:ext uri="{FF2B5EF4-FFF2-40B4-BE49-F238E27FC236}">
                <a16:creationId xmlns:a16="http://schemas.microsoft.com/office/drawing/2014/main" id="{B94B6602-F11E-4981-B101-E6EAF34FE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635125"/>
            <a:ext cx="26003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6" descr="A picture containing accessory, close&#10;&#10;Description automatically generated">
            <a:extLst>
              <a:ext uri="{FF2B5EF4-FFF2-40B4-BE49-F238E27FC236}">
                <a16:creationId xmlns:a16="http://schemas.microsoft.com/office/drawing/2014/main" id="{C53A67B1-F46E-4F6B-A868-FA4589B8D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1638300"/>
            <a:ext cx="2705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A picture containing accessory, chain&#10;&#10;Description automatically generated">
            <a:extLst>
              <a:ext uri="{FF2B5EF4-FFF2-40B4-BE49-F238E27FC236}">
                <a16:creationId xmlns:a16="http://schemas.microsoft.com/office/drawing/2014/main" id="{8369B920-D50E-4683-9A68-DB9A59D44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633538"/>
            <a:ext cx="25812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20.tiff">
            <a:extLst>
              <a:ext uri="{FF2B5EF4-FFF2-40B4-BE49-F238E27FC236}">
                <a16:creationId xmlns:a16="http://schemas.microsoft.com/office/drawing/2014/main" id="{617A080E-CD2C-4B51-A405-20D1E5F49642}"/>
              </a:ext>
            </a:extLst>
          </p:cNvPr>
          <p:cNvPicPr>
            <a:picLocks noChangeAspect="1"/>
          </p:cNvPicPr>
          <p:nvPr/>
        </p:nvPicPr>
        <p:blipFill>
          <a:blip r:embed="rId2">
            <a:extLst>
              <a:ext uri="{28A0092B-C50C-407E-A947-70E740481C1C}">
                <a14:useLocalDpi xmlns:a14="http://schemas.microsoft.com/office/drawing/2010/main" val="0"/>
              </a:ext>
            </a:extLst>
          </a:blip>
          <a:srcRect t="6506" b="6337"/>
          <a:stretch>
            <a:fillRect/>
          </a:stretch>
        </p:blipFill>
        <p:spPr bwMode="auto">
          <a:xfrm>
            <a:off x="2316163" y="915988"/>
            <a:ext cx="4511675"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4F9AFF0-98D3-435F-92E6-6960CB05AF8B}"/>
              </a:ext>
            </a:extLst>
          </p:cNvPr>
          <p:cNvSpPr/>
          <p:nvPr/>
        </p:nvSpPr>
        <p:spPr>
          <a:xfrm>
            <a:off x="6608763" y="0"/>
            <a:ext cx="2208212" cy="779463"/>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4" name="Title 1">
            <a:extLst>
              <a:ext uri="{FF2B5EF4-FFF2-40B4-BE49-F238E27FC236}">
                <a16:creationId xmlns:a16="http://schemas.microsoft.com/office/drawing/2014/main" id="{56BC63B2-F61E-4DAB-867E-A3927838CBC1}"/>
              </a:ext>
            </a:extLst>
          </p:cNvPr>
          <p:cNvSpPr>
            <a:spLocks noGrp="1"/>
          </p:cNvSpPr>
          <p:nvPr>
            <p:ph type="ctrTitle"/>
          </p:nvPr>
        </p:nvSpPr>
        <p:spPr>
          <a:xfrm>
            <a:off x="7091363" y="234950"/>
            <a:ext cx="1725612"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ISLAMIC PATTERNS</a:t>
            </a:r>
          </a:p>
        </p:txBody>
      </p:sp>
      <p:sp>
        <p:nvSpPr>
          <p:cNvPr id="10245" name="Subtitle 2">
            <a:extLst>
              <a:ext uri="{FF2B5EF4-FFF2-40B4-BE49-F238E27FC236}">
                <a16:creationId xmlns:a16="http://schemas.microsoft.com/office/drawing/2014/main" id="{1E021744-7DAF-46A7-BA62-C245516419CC}"/>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F40EFFC3-E77A-4325-844C-45F140F175A4}"/>
              </a:ext>
            </a:extLst>
          </p:cNvPr>
          <p:cNvGrpSpPr>
            <a:grpSpLocks/>
          </p:cNvGrpSpPr>
          <p:nvPr/>
        </p:nvGrpSpPr>
        <p:grpSpPr bwMode="auto">
          <a:xfrm>
            <a:off x="0" y="4592638"/>
            <a:ext cx="4006850" cy="1147762"/>
            <a:chOff x="0" y="4592638"/>
            <a:chExt cx="4007987" cy="1147351"/>
          </a:xfrm>
        </p:grpSpPr>
        <p:sp>
          <p:nvSpPr>
            <p:cNvPr id="13" name="Rectangle 12">
              <a:extLst>
                <a:ext uri="{FF2B5EF4-FFF2-40B4-BE49-F238E27FC236}">
                  <a16:creationId xmlns:a16="http://schemas.microsoft.com/office/drawing/2014/main" id="{B3BF1F25-C33E-407E-86D1-581BBCC63285}"/>
                </a:ext>
              </a:extLst>
            </p:cNvPr>
            <p:cNvSpPr/>
            <p:nvPr/>
          </p:nvSpPr>
          <p:spPr bwMode="auto">
            <a:xfrm>
              <a:off x="0" y="4592638"/>
              <a:ext cx="4007987" cy="1147351"/>
            </a:xfrm>
            <a:prstGeom prst="rect">
              <a:avLst/>
            </a:prstGeom>
            <a:solidFill>
              <a:srgbClr val="886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50" name="TextBox 13">
              <a:extLst>
                <a:ext uri="{FF2B5EF4-FFF2-40B4-BE49-F238E27FC236}">
                  <a16:creationId xmlns:a16="http://schemas.microsoft.com/office/drawing/2014/main" id="{4E28AB89-9F42-4BE0-9175-ECD8B61247CD}"/>
                </a:ext>
              </a:extLst>
            </p:cNvPr>
            <p:cNvSpPr txBox="1">
              <a:spLocks noChangeArrowheads="1"/>
            </p:cNvSpPr>
            <p:nvPr/>
          </p:nvSpPr>
          <p:spPr bwMode="auto">
            <a:xfrm>
              <a:off x="1401213" y="4724303"/>
              <a:ext cx="2298468" cy="27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p:txBody>
        </p:sp>
        <p:sp>
          <p:nvSpPr>
            <p:cNvPr id="10251" name="TextBox 14">
              <a:extLst>
                <a:ext uri="{FF2B5EF4-FFF2-40B4-BE49-F238E27FC236}">
                  <a16:creationId xmlns:a16="http://schemas.microsoft.com/office/drawing/2014/main" id="{40D23F02-E540-444F-AF16-39BEE0059136}"/>
                </a:ext>
              </a:extLst>
            </p:cNvPr>
            <p:cNvSpPr txBox="1">
              <a:spLocks noChangeArrowheads="1"/>
            </p:cNvSpPr>
            <p:nvPr/>
          </p:nvSpPr>
          <p:spPr bwMode="auto">
            <a:xfrm>
              <a:off x="206375" y="4716197"/>
              <a:ext cx="1190929" cy="101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MATERIALS</a:t>
              </a:r>
            </a:p>
            <a:p>
              <a:pPr algn="r" eaLnBrk="1" hangingPunct="1">
                <a:spcBef>
                  <a:spcPct val="0"/>
                </a:spcBef>
                <a:buFontTx/>
                <a:buNone/>
              </a:pPr>
              <a:r>
                <a:rPr lang="en-GB"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PLACE</a:t>
              </a:r>
            </a:p>
            <a:p>
              <a:pPr algn="r" eaLnBrk="1" hangingPunct="1">
                <a:spcBef>
                  <a:spcPct val="0"/>
                </a:spcBef>
                <a:buFontTx/>
                <a:buNone/>
              </a:pPr>
              <a:r>
                <a:rPr lang="pl-PL" altLang="en-US" sz="1800" baseline="30000">
                  <a:solidFill>
                    <a:srgbClr val="FFFFFF"/>
                  </a:solidFill>
                </a:rPr>
                <a:t>MAKER</a:t>
              </a:r>
            </a:p>
          </p:txBody>
        </p:sp>
      </p:grpSp>
      <p:sp>
        <p:nvSpPr>
          <p:cNvPr id="10247" name="Title 1">
            <a:extLst>
              <a:ext uri="{FF2B5EF4-FFF2-40B4-BE49-F238E27FC236}">
                <a16:creationId xmlns:a16="http://schemas.microsoft.com/office/drawing/2014/main" id="{7DF429FD-22DB-4367-B82B-792C7C2025DB}"/>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aseline="30000">
                <a:solidFill>
                  <a:srgbClr val="886632"/>
                </a:solidFill>
                <a:latin typeface="Arial" panose="020B0604020202020204" pitchFamily="34" charset="0"/>
                <a:cs typeface="Arial" panose="020B0604020202020204" pitchFamily="34" charset="0"/>
              </a:rPr>
              <a:t>DAGGER - 16TH CENTURY</a:t>
            </a:r>
            <a:endParaRPr lang="fr-FR" altLang="en-US" sz="2400" baseline="30000">
              <a:solidFill>
                <a:srgbClr val="886632"/>
              </a:solidFill>
              <a:latin typeface="Arial" panose="020B0604020202020204" pitchFamily="34" charset="0"/>
              <a:cs typeface="Arial" panose="020B0604020202020204" pitchFamily="34" charset="0"/>
            </a:endParaRPr>
          </a:p>
        </p:txBody>
      </p:sp>
      <p:sp>
        <p:nvSpPr>
          <p:cNvPr id="19464" name="TextBox 13">
            <a:extLst>
              <a:ext uri="{FF2B5EF4-FFF2-40B4-BE49-F238E27FC236}">
                <a16:creationId xmlns:a16="http://schemas.microsoft.com/office/drawing/2014/main" id="{C817449B-6713-4750-83D0-AF3A6ED57EE1}"/>
              </a:ext>
            </a:extLst>
          </p:cNvPr>
          <p:cNvSpPr txBox="1">
            <a:spLocks noChangeArrowheads="1"/>
          </p:cNvSpPr>
          <p:nvPr/>
        </p:nvSpPr>
        <p:spPr bwMode="auto">
          <a:xfrm>
            <a:off x="1400175" y="4724400"/>
            <a:ext cx="29892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16th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Steel, gold, turquoise, garnets</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22.2cm blade length</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Iran and Ottoman Empire</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464"/>
                                        </p:tgtEl>
                                        <p:attrNameLst>
                                          <p:attrName>style.visibility</p:attrName>
                                        </p:attrNameLst>
                                      </p:cBhvr>
                                      <p:to>
                                        <p:strVal val="visible"/>
                                      </p:to>
                                    </p:set>
                                    <p:anim calcmode="lin" valueType="num">
                                      <p:cBhvr additive="base">
                                        <p:cTn id="11" dur="500" fill="hold"/>
                                        <p:tgtEl>
                                          <p:spTgt spid="19464"/>
                                        </p:tgtEl>
                                        <p:attrNameLst>
                                          <p:attrName>ppt_x</p:attrName>
                                        </p:attrNameLst>
                                      </p:cBhvr>
                                      <p:tavLst>
                                        <p:tav tm="0">
                                          <p:val>
                                            <p:strVal val="#ppt_x"/>
                                          </p:val>
                                        </p:tav>
                                        <p:tav tm="100000">
                                          <p:val>
                                            <p:strVal val="#ppt_x"/>
                                          </p:val>
                                        </p:tav>
                                      </p:tavLst>
                                    </p:anim>
                                    <p:anim calcmode="lin" valueType="num">
                                      <p:cBhvr additive="base">
                                        <p:cTn id="12" dur="500" fill="hold"/>
                                        <p:tgtEl>
                                          <p:spTgt spid="1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TotalTime>
  <Words>751</Words>
  <Application>Microsoft Office PowerPoint</Application>
  <PresentationFormat>On-screen Show (4:3)</PresentationFormat>
  <Paragraphs>121</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MS PGothic</vt:lpstr>
      <vt:lpstr>Arial</vt:lpstr>
      <vt:lpstr>Office Theme</vt:lpstr>
      <vt:lpstr>ISLAMIC PATTERNS</vt:lpstr>
      <vt:lpstr>ISLAMIC PATTERNS</vt:lpstr>
      <vt:lpstr>ISLAMIC PATTERNS</vt:lpstr>
      <vt:lpstr>ISLAMIC PATTERNS</vt:lpstr>
      <vt:lpstr>ISLAMIC PATTERNS</vt:lpstr>
      <vt:lpstr>ISLAMIC PATTERNS</vt:lpstr>
      <vt:lpstr>ISLAMIC PATTERNS</vt:lpstr>
      <vt:lpstr>ISLAMIC PATTERNS</vt:lpstr>
      <vt:lpstr>ISLAMIC PATTERNS</vt:lpstr>
      <vt:lpstr>ISLAMIC PATTERNS</vt:lpstr>
      <vt:lpstr>ISLAMIC PATTERNS</vt:lpstr>
      <vt:lpstr>ISLAMIC PATTERNS</vt:lpstr>
      <vt:lpstr>ISLAMIC PATTERNS</vt:lpstr>
      <vt:lpstr>ISLAMIC PATTERNS</vt:lpstr>
      <vt:lpstr>ISLAMIC PATTERNS</vt:lpstr>
      <vt:lpstr>ISLAMIC PATTERNS</vt:lpstr>
      <vt:lpstr>ISLAMIC PATTERNS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LANDSCAPE</dc:title>
  <dc:creator>Rebekah Lidwell</dc:creator>
  <cp:lastModifiedBy>Amy Chang</cp:lastModifiedBy>
  <cp:revision>33</cp:revision>
  <dcterms:created xsi:type="dcterms:W3CDTF">2021-04-07T08:45:09Z</dcterms:created>
  <dcterms:modified xsi:type="dcterms:W3CDTF">2021-11-05T18:05:17Z</dcterms:modified>
</cp:coreProperties>
</file>